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19"/>
  </p:notesMasterIdLst>
  <p:sldIdLst>
    <p:sldId id="256" r:id="rId2"/>
    <p:sldId id="257" r:id="rId3"/>
    <p:sldId id="258" r:id="rId4"/>
    <p:sldId id="288" r:id="rId5"/>
    <p:sldId id="260" r:id="rId6"/>
    <p:sldId id="286" r:id="rId7"/>
    <p:sldId id="262" r:id="rId8"/>
    <p:sldId id="261" r:id="rId9"/>
    <p:sldId id="263" r:id="rId10"/>
    <p:sldId id="289" r:id="rId11"/>
    <p:sldId id="292" r:id="rId12"/>
    <p:sldId id="293" r:id="rId13"/>
    <p:sldId id="266" r:id="rId14"/>
    <p:sldId id="265" r:id="rId15"/>
    <p:sldId id="294" r:id="rId16"/>
    <p:sldId id="291" r:id="rId17"/>
    <p:sldId id="290" r:id="rId18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660066"/>
    <a:srgbClr val="0099FF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8413" autoAdjust="0"/>
  </p:normalViewPr>
  <p:slideViewPr>
    <p:cSldViewPr>
      <p:cViewPr>
        <p:scale>
          <a:sx n="75" d="100"/>
          <a:sy n="75" d="100"/>
        </p:scale>
        <p:origin x="-811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048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655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55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F8BD5DA3-9405-45BA-8D8E-A1EA506CF42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zh-TW" altLang="en-US"/>
              <a:t>黃春興 經濟成長與消費理論</a:t>
            </a:r>
            <a:endParaRPr lang="en-US" altLang="zh-TW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zh-TW"/>
              <a:t>2012/05/25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2405F37-2DCC-42C1-9076-26A8C1E7FC7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黃春興 經濟成長與消費理論</a:t>
            </a: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2012/05/25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E5A7F2-D904-4A5B-ACCC-1094110C36E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黃春興 經濟成長與消費理論</a:t>
            </a: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2012/05/25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F92D4C-6B41-4F01-B44C-04D1046E039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黃春興 經濟成長與消費理論</a:t>
            </a: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2012/05/25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5180B1-629C-4A7E-B856-EA509EF5B2E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黃春興 經濟成長與消費理論</a:t>
            </a: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2012/05/25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266F3D-3FFF-410F-BB45-299F54BC83D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黃春興 經濟成長與消費理論</a:t>
            </a: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2012/05/25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C506F9-497E-44FE-AE05-183961782F7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黃春興 經濟成長與消費理論</a:t>
            </a:r>
            <a:endParaRPr lang="en-US" altLang="zh-TW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2012/05/25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C3A44F-7AC6-4D5E-8628-8C08C09C868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黃春興 經濟成長與消費理論</a:t>
            </a:r>
            <a:endParaRPr lang="en-US" altLang="zh-TW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2012/05/25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7F98EF-3095-45BE-8E2E-A36A9BD2C7B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黃春興 經濟成長與消費理論</a:t>
            </a:r>
            <a:endParaRPr lang="en-US" altLang="zh-TW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2012/05/25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5EA58C-5BA8-499B-9A91-CDEE5005BC5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黃春興 經濟成長與消費理論</a:t>
            </a: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2012/05/25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6A4B40-9480-4DA5-B3EC-FD62D1588C0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黃春興 經濟成長與消費理論</a:t>
            </a: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2012/05/25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2B0160-47E0-4948-8656-E7EDBCF9E87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 smtClean="0">
                <a:latin typeface="+mj-lt"/>
              </a:defRPr>
            </a:lvl1pPr>
          </a:lstStyle>
          <a:p>
            <a:pPr>
              <a:defRPr/>
            </a:pPr>
            <a:r>
              <a:rPr lang="zh-TW" altLang="en-US"/>
              <a:t>黃春興 經濟成長與消費理論</a:t>
            </a:r>
            <a:endParaRPr lang="en-US" altLang="zh-TW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200" smtClean="0">
                <a:latin typeface="+mj-lt"/>
              </a:defRPr>
            </a:lvl1pPr>
          </a:lstStyle>
          <a:p>
            <a:pPr>
              <a:defRPr/>
            </a:pPr>
            <a:r>
              <a:rPr lang="en-US" altLang="zh-TW"/>
              <a:t>2012/05/25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 smtClean="0">
                <a:latin typeface="+mj-lt"/>
              </a:defRPr>
            </a:lvl1pPr>
          </a:lstStyle>
          <a:p>
            <a:pPr>
              <a:defRPr/>
            </a:pPr>
            <a:fld id="{311D99DC-7622-4E1A-8109-A2BAC4F8E57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27655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27656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iming>
    <p:tnLst>
      <p:par>
        <p:cTn id="1" dur="indefinite" restart="never" nodeType="tmRoot"/>
      </p:par>
    </p:tnLst>
  </p:timing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latin typeface="Garamond" pitchFamily="18" charset="0"/>
          <a:ea typeface="新細明體" pitchFamily="18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latin typeface="Garamond" pitchFamily="18" charset="0"/>
          <a:ea typeface="新細明體" pitchFamily="18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latin typeface="Garamond" pitchFamily="18" charset="0"/>
          <a:ea typeface="新細明體" pitchFamily="18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latin typeface="Garamond" pitchFamily="18" charset="0"/>
          <a:ea typeface="新細明體" pitchFamily="18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latin typeface="Garamond" pitchFamily="18" charset="0"/>
          <a:ea typeface="新細明體" pitchFamily="18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latin typeface="Garamond" pitchFamily="18" charset="0"/>
          <a:ea typeface="新細明體" pitchFamily="18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latin typeface="Garamond" pitchFamily="18" charset="0"/>
          <a:ea typeface="新細明體" pitchFamily="18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latin typeface="Garamond" pitchFamily="18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kumimoji="1"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kumimoji="1" sz="2600">
          <a:solidFill>
            <a:schemeClr val="tx1"/>
          </a:solidFill>
          <a:latin typeface="+mn-lt"/>
          <a:ea typeface="+mn-ea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kumimoji="1" sz="2200">
          <a:solidFill>
            <a:schemeClr val="tx1"/>
          </a:solidFill>
          <a:latin typeface="+mn-lt"/>
          <a:ea typeface="+mn-ea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kumimoji="1" sz="2000">
          <a:solidFill>
            <a:schemeClr val="tx1"/>
          </a:solidFill>
          <a:latin typeface="+mn-lt"/>
          <a:ea typeface="+mn-ea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zh-TW" altLang="en-US"/>
              <a:t>黃春興 經濟成長與消費理論</a:t>
            </a: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2012/05/25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8E626C-2FDD-43F1-8112-9FA6F36AF450}" type="slidenum">
              <a:rPr lang="en-US" altLang="zh-TW"/>
              <a:pPr>
                <a:defRPr/>
              </a:pPr>
              <a:t>1</a:t>
            </a:fld>
            <a:endParaRPr lang="en-US" altLang="zh-TW"/>
          </a:p>
        </p:txBody>
      </p:sp>
      <p:sp>
        <p:nvSpPr>
          <p:cNvPr id="410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1484313"/>
            <a:ext cx="7705725" cy="1873250"/>
          </a:xfrm>
        </p:spPr>
        <p:txBody>
          <a:bodyPr/>
          <a:lstStyle/>
          <a:p>
            <a:pPr algn="ctr" eaLnBrk="1" hangingPunct="1"/>
            <a:r>
              <a:rPr lang="zh-TW" altLang="en-US" sz="5400" b="1" smtClean="0"/>
              <a:t>經濟成長與消費理論</a:t>
            </a:r>
            <a:endParaRPr lang="zh-TW" altLang="en-US" sz="5400" smtClean="0">
              <a:solidFill>
                <a:srgbClr val="0099FF"/>
              </a:solidFill>
              <a:ea typeface="標楷體" pitchFamily="65" charset="-120"/>
            </a:endParaRPr>
          </a:p>
        </p:txBody>
      </p:sp>
      <p:sp>
        <p:nvSpPr>
          <p:cNvPr id="410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51050" y="4149725"/>
            <a:ext cx="6624638" cy="2374900"/>
          </a:xfrm>
        </p:spPr>
        <p:txBody>
          <a:bodyPr/>
          <a:lstStyle/>
          <a:p>
            <a:pPr eaLnBrk="1" hangingPunct="1"/>
            <a:r>
              <a:rPr lang="zh-TW" altLang="en-US" sz="3200" smtClean="0"/>
              <a:t>黃春興  </a:t>
            </a:r>
          </a:p>
          <a:p>
            <a:pPr eaLnBrk="1" hangingPunct="1"/>
            <a:r>
              <a:rPr lang="zh-TW" altLang="en-US" sz="3200" smtClean="0"/>
              <a:t>國立清華大學 經濟學系 </a:t>
            </a:r>
          </a:p>
          <a:p>
            <a:pPr eaLnBrk="1" hangingPunct="1"/>
            <a:r>
              <a:rPr lang="zh-TW" altLang="en-US" sz="3200" smtClean="0"/>
              <a:t>台灣新竹 </a:t>
            </a:r>
          </a:p>
          <a:p>
            <a:pPr algn="r" eaLnBrk="1" hangingPunct="1"/>
            <a:r>
              <a:rPr lang="en-US" altLang="zh-TW" sz="3200" smtClean="0"/>
              <a:t>V. 2013-11</a:t>
            </a:r>
          </a:p>
        </p:txBody>
      </p:sp>
      <p:sp>
        <p:nvSpPr>
          <p:cNvPr id="4103" name="Rectangle 4"/>
          <p:cNvSpPr>
            <a:spLocks noChangeArrowheads="1"/>
          </p:cNvSpPr>
          <p:nvPr/>
        </p:nvSpPr>
        <p:spPr bwMode="auto">
          <a:xfrm>
            <a:off x="900113" y="404813"/>
            <a:ext cx="7632700" cy="766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altLang="zh-TW" sz="2400"/>
              <a:t>2012</a:t>
            </a:r>
            <a:r>
              <a:rPr lang="zh-TW" altLang="en-US" sz="2400"/>
              <a:t>年上海論壇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版面配置區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zh-TW" altLang="en-US"/>
              <a:t>黃春興 經濟成長與消費理論</a:t>
            </a:r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2012/05/25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04F7F7-B017-4737-A470-2B0FDD0F84BE}" type="slidenum">
              <a:rPr lang="en-US" altLang="zh-TW"/>
              <a:pPr>
                <a:defRPr/>
              </a:pPr>
              <a:t>10</a:t>
            </a:fld>
            <a:endParaRPr lang="en-US" altLang="zh-TW"/>
          </a:p>
        </p:txBody>
      </p:sp>
      <p:sp>
        <p:nvSpPr>
          <p:cNvPr id="133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800100" indent="-800100" eaLnBrk="1" hangingPunct="1"/>
            <a:r>
              <a:rPr lang="zh-TW" altLang="en-US" sz="4400" b="1" smtClean="0"/>
              <a:t>四</a:t>
            </a:r>
            <a:r>
              <a:rPr lang="en-US" altLang="zh-TW" sz="4400" b="1" smtClean="0"/>
              <a:t>﹑</a:t>
            </a:r>
            <a:r>
              <a:rPr lang="zh-TW" altLang="en-US" sz="4400" b="1" smtClean="0"/>
              <a:t>重建消費理論</a:t>
            </a:r>
          </a:p>
        </p:txBody>
      </p:sp>
      <p:sp>
        <p:nvSpPr>
          <p:cNvPr id="133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125538"/>
            <a:ext cx="8353425" cy="5040312"/>
          </a:xfrm>
        </p:spPr>
        <p:txBody>
          <a:bodyPr/>
          <a:lstStyle/>
          <a:p>
            <a:pPr marL="571500" indent="-571500" eaLnBrk="1" hangingPunct="1">
              <a:lnSpc>
                <a:spcPct val="120000"/>
              </a:lnSpc>
            </a:pPr>
            <a:r>
              <a:rPr lang="zh-TW" altLang="en-US" sz="2800" smtClean="0">
                <a:solidFill>
                  <a:srgbClr val="FF0000"/>
                </a:solidFill>
              </a:rPr>
              <a:t>重建方向</a:t>
            </a:r>
          </a:p>
          <a:p>
            <a:pPr marL="839788" lvl="1" indent="-495300" eaLnBrk="1" hangingPunct="1">
              <a:lnSpc>
                <a:spcPct val="120000"/>
              </a:lnSpc>
              <a:buFont typeface="Wingdings" pitchFamily="2" charset="2"/>
              <a:buChar char="n"/>
            </a:pPr>
            <a:r>
              <a:rPr lang="zh-TW" altLang="en-US" sz="2800" smtClean="0"/>
              <a:t>消費：以消費的質與結構取代消費數量</a:t>
            </a:r>
          </a:p>
          <a:p>
            <a:pPr marL="839788" lvl="1" indent="-495300" eaLnBrk="1" hangingPunct="1">
              <a:lnSpc>
                <a:spcPct val="120000"/>
              </a:lnSpc>
              <a:buFont typeface="Wingdings" pitchFamily="2" charset="2"/>
              <a:buChar char="n"/>
            </a:pPr>
            <a:r>
              <a:rPr lang="zh-TW" altLang="en-US" sz="2800" smtClean="0"/>
              <a:t>生產：以累積的技藝（高級人力資本）取代實體資本量；以時間投入取代自然資源的投入</a:t>
            </a:r>
          </a:p>
          <a:p>
            <a:pPr marL="839788" lvl="1" indent="-495300" eaLnBrk="1" hangingPunct="1">
              <a:lnSpc>
                <a:spcPct val="120000"/>
              </a:lnSpc>
              <a:buFont typeface="Wingdings" pitchFamily="2" charset="2"/>
              <a:buChar char="n"/>
            </a:pPr>
            <a:r>
              <a:rPr lang="zh-TW" altLang="en-US" sz="2800" smtClean="0"/>
              <a:t>可持續的所得成長過程：</a:t>
            </a:r>
          </a:p>
          <a:p>
            <a:pPr marL="1090613" lvl="2" indent="-419100" eaLnBrk="1" hangingPunct="1">
              <a:lnSpc>
                <a:spcPct val="120000"/>
              </a:lnSpc>
              <a:buFont typeface="Wingdings" pitchFamily="2" charset="2"/>
              <a:buAutoNum type="arabicPeriod"/>
            </a:pPr>
            <a:r>
              <a:rPr lang="zh-TW" altLang="en-US" sz="2400" smtClean="0"/>
              <a:t>技師的時間投入生產技藝商品，技藝商品降低自然資源的投入</a:t>
            </a:r>
          </a:p>
          <a:p>
            <a:pPr marL="1090613" lvl="2" indent="-419100" eaLnBrk="1" hangingPunct="1">
              <a:lnSpc>
                <a:spcPct val="120000"/>
              </a:lnSpc>
              <a:buFont typeface="Wingdings" pitchFamily="2" charset="2"/>
              <a:buAutoNum type="arabicPeriod"/>
            </a:pPr>
            <a:r>
              <a:rPr lang="zh-TW" altLang="en-US" sz="2400" smtClean="0"/>
              <a:t>技藝商品提高商品價格，也提高技師薪資</a:t>
            </a:r>
          </a:p>
          <a:p>
            <a:pPr marL="1090613" lvl="2" indent="-419100" eaLnBrk="1" hangingPunct="1">
              <a:lnSpc>
                <a:spcPct val="120000"/>
              </a:lnSpc>
              <a:buFont typeface="Wingdings" pitchFamily="2" charset="2"/>
              <a:buAutoNum type="arabicPeriod"/>
            </a:pPr>
            <a:r>
              <a:rPr lang="zh-TW" altLang="en-US" sz="2400" smtClean="0"/>
              <a:t>不斷提升的交易高值，可維繫所得的可持續成長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版面配置區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zh-TW" altLang="en-US"/>
              <a:t>黃春興 經濟成長與消費理論</a:t>
            </a:r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2012/05/25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BEC278-96CD-40D4-BFD2-E30A60C3ECEE}" type="slidenum">
              <a:rPr lang="en-US" altLang="zh-TW"/>
              <a:pPr>
                <a:defRPr/>
              </a:pPr>
              <a:t>11</a:t>
            </a:fld>
            <a:endParaRPr lang="en-US" altLang="zh-TW"/>
          </a:p>
        </p:txBody>
      </p:sp>
      <p:sp>
        <p:nvSpPr>
          <p:cNvPr id="143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800100" indent="-800100" eaLnBrk="1" hangingPunct="1"/>
            <a:r>
              <a:rPr lang="zh-TW" altLang="en-US" sz="4400" b="1" smtClean="0"/>
              <a:t>四</a:t>
            </a:r>
            <a:r>
              <a:rPr lang="en-US" altLang="zh-TW" sz="4400" b="1" smtClean="0"/>
              <a:t>﹑</a:t>
            </a:r>
            <a:r>
              <a:rPr lang="zh-TW" altLang="en-US" sz="4400" b="1" smtClean="0"/>
              <a:t>重建消費理論</a:t>
            </a:r>
            <a:r>
              <a:rPr lang="en-US" altLang="zh-TW" sz="2800" b="1" smtClean="0">
                <a:latin typeface="Arial" charset="0"/>
              </a:rPr>
              <a:t>…</a:t>
            </a:r>
            <a:r>
              <a:rPr lang="en-US" altLang="zh-TW" sz="4400" b="1" smtClean="0"/>
              <a:t>2</a:t>
            </a:r>
          </a:p>
        </p:txBody>
      </p:sp>
      <p:sp>
        <p:nvSpPr>
          <p:cNvPr id="143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196975"/>
            <a:ext cx="8280400" cy="5184775"/>
          </a:xfrm>
        </p:spPr>
        <p:txBody>
          <a:bodyPr/>
          <a:lstStyle/>
          <a:p>
            <a:pPr marL="571500" indent="-571500" eaLnBrk="1" hangingPunct="1"/>
            <a:r>
              <a:rPr lang="zh-TW" altLang="en-US" sz="2800" smtClean="0"/>
              <a:t>財貨與消費之關係</a:t>
            </a:r>
            <a:r>
              <a:rPr lang="zh-TW" altLang="en-US" sz="2400" smtClean="0"/>
              <a:t> （</a:t>
            </a:r>
            <a:r>
              <a:rPr lang="en-US" altLang="zh-TW" sz="2400" smtClean="0"/>
              <a:t>C. Menger</a:t>
            </a:r>
            <a:r>
              <a:rPr lang="zh-TW" altLang="en-US" sz="2400" smtClean="0"/>
              <a:t>）</a:t>
            </a:r>
          </a:p>
          <a:p>
            <a:pPr marL="839788" lvl="1" indent="-495300" eaLnBrk="1" hangingPunct="1">
              <a:buFont typeface="Wingdings" pitchFamily="2" charset="2"/>
              <a:buAutoNum type="arabicPeriod"/>
            </a:pPr>
            <a:r>
              <a:rPr lang="zh-TW" altLang="en-US" sz="2400" smtClean="0"/>
              <a:t>個人存在某種主觀需求</a:t>
            </a:r>
          </a:p>
          <a:p>
            <a:pPr marL="839788" lvl="1" indent="-495300" eaLnBrk="1" hangingPunct="1">
              <a:buFont typeface="Wingdings" pitchFamily="2" charset="2"/>
              <a:buAutoNum type="arabicPeriod"/>
            </a:pPr>
            <a:r>
              <a:rPr lang="zh-TW" altLang="en-US" sz="2400" smtClean="0"/>
              <a:t>該物品具備滿足個人需求的客觀成分</a:t>
            </a:r>
          </a:p>
          <a:p>
            <a:pPr marL="839788" lvl="1" indent="-495300" eaLnBrk="1" hangingPunct="1">
              <a:buFont typeface="Wingdings" pitchFamily="2" charset="2"/>
              <a:buAutoNum type="arabicPeriod"/>
            </a:pPr>
            <a:r>
              <a:rPr lang="zh-TW" altLang="en-US" sz="2400" smtClean="0"/>
              <a:t>個人擁有連結這兩者之</a:t>
            </a:r>
            <a:r>
              <a:rPr lang="zh-TW" altLang="en-US" sz="2400" smtClean="0">
                <a:solidFill>
                  <a:srgbClr val="FF0000"/>
                </a:solidFill>
              </a:rPr>
              <a:t>知識</a:t>
            </a:r>
          </a:p>
          <a:p>
            <a:pPr marL="839788" lvl="1" indent="-495300" eaLnBrk="1" hangingPunct="1">
              <a:buFont typeface="Wingdings" pitchFamily="2" charset="2"/>
              <a:buAutoNum type="arabicPeriod"/>
            </a:pPr>
            <a:r>
              <a:rPr lang="zh-TW" altLang="en-US" sz="2400" smtClean="0"/>
              <a:t>個人擁有支配該物品的權利</a:t>
            </a:r>
          </a:p>
          <a:p>
            <a:pPr marL="571500" indent="-571500" eaLnBrk="1" hangingPunct="1"/>
            <a:r>
              <a:rPr lang="zh-TW" altLang="en-US" sz="2800" smtClean="0"/>
              <a:t>財貨與生產的關係</a:t>
            </a:r>
            <a:r>
              <a:rPr lang="zh-TW" altLang="en-US" sz="2400" smtClean="0"/>
              <a:t> </a:t>
            </a:r>
            <a:r>
              <a:rPr lang="en-US" altLang="zh-TW" sz="2400" smtClean="0"/>
              <a:t>(B-B)</a:t>
            </a:r>
          </a:p>
          <a:p>
            <a:pPr marL="839788" lvl="1" indent="-495300" eaLnBrk="1" hangingPunct="1">
              <a:buFont typeface="Wingdings" pitchFamily="2" charset="2"/>
              <a:buAutoNum type="arabicPeriod"/>
            </a:pPr>
            <a:r>
              <a:rPr lang="zh-TW" altLang="en-US" sz="2400" smtClean="0"/>
              <a:t>個人擁有如何使用該財貨的</a:t>
            </a:r>
            <a:r>
              <a:rPr lang="zh-TW" altLang="en-US" sz="2400" smtClean="0">
                <a:solidFill>
                  <a:srgbClr val="FF0000"/>
                </a:solidFill>
              </a:rPr>
              <a:t>知識</a:t>
            </a:r>
          </a:p>
          <a:p>
            <a:pPr marL="839788" lvl="1" indent="-495300" eaLnBrk="1" hangingPunct="1">
              <a:buFont typeface="Wingdings" pitchFamily="2" charset="2"/>
              <a:buAutoNum type="arabicPeriod"/>
            </a:pPr>
            <a:r>
              <a:rPr lang="zh-TW" altLang="en-US" sz="2400" smtClean="0"/>
              <a:t>社會擁有該財貨的生產結構</a:t>
            </a:r>
          </a:p>
          <a:p>
            <a:pPr marL="571500" indent="-571500" eaLnBrk="1" hangingPunct="1"/>
            <a:r>
              <a:rPr lang="zh-TW" altLang="en-US" sz="2800" smtClean="0"/>
              <a:t>消費知識的內容</a:t>
            </a:r>
            <a:r>
              <a:rPr lang="zh-TW" altLang="en-US" sz="2400" smtClean="0"/>
              <a:t>：</a:t>
            </a:r>
          </a:p>
          <a:p>
            <a:pPr marL="839788" lvl="1" indent="-495300" eaLnBrk="1" hangingPunct="1">
              <a:buFont typeface="Wingdings" pitchFamily="2" charset="2"/>
              <a:buAutoNum type="arabicPeriod"/>
            </a:pPr>
            <a:r>
              <a:rPr lang="en-US" altLang="zh-TW" sz="2400" smtClean="0"/>
              <a:t>Know What</a:t>
            </a:r>
            <a:r>
              <a:rPr lang="zh-TW" altLang="en-US" sz="2400" smtClean="0"/>
              <a:t>：決定自己想消費什麼？</a:t>
            </a:r>
          </a:p>
          <a:p>
            <a:pPr marL="839788" lvl="1" indent="-495300" eaLnBrk="1" hangingPunct="1">
              <a:buFont typeface="Wingdings" pitchFamily="2" charset="2"/>
              <a:buAutoNum type="arabicPeriod"/>
            </a:pPr>
            <a:r>
              <a:rPr lang="en-US" altLang="zh-TW" sz="2400" smtClean="0"/>
              <a:t>Know How and Know Whom</a:t>
            </a:r>
            <a:r>
              <a:rPr lang="zh-TW" altLang="en-US" sz="2400" smtClean="0"/>
              <a:t>：實踐自己的消費。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版面配置區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zh-TW" altLang="en-US"/>
              <a:t>黃春興 經濟成長與消費理論</a:t>
            </a:r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2012/05/25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6A0F58-0F5D-428A-8D90-1C9B42C73A42}" type="slidenum">
              <a:rPr lang="en-US" altLang="zh-TW"/>
              <a:pPr>
                <a:defRPr/>
              </a:pPr>
              <a:t>12</a:t>
            </a:fld>
            <a:endParaRPr lang="en-US" altLang="zh-TW"/>
          </a:p>
        </p:txBody>
      </p:sp>
      <p:sp>
        <p:nvSpPr>
          <p:cNvPr id="153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4400" b="1" smtClean="0"/>
              <a:t>四</a:t>
            </a:r>
            <a:r>
              <a:rPr lang="en-US" altLang="zh-TW" sz="4400" b="1" smtClean="0"/>
              <a:t>﹑</a:t>
            </a:r>
            <a:r>
              <a:rPr lang="zh-TW" altLang="en-US" sz="4400" b="1" smtClean="0"/>
              <a:t>重建消費理論</a:t>
            </a:r>
            <a:r>
              <a:rPr lang="en-US" altLang="zh-TW" sz="2800" b="1" smtClean="0">
                <a:latin typeface="Arial" charset="0"/>
              </a:rPr>
              <a:t>…</a:t>
            </a:r>
            <a:r>
              <a:rPr lang="en-US" altLang="zh-TW" sz="4400" b="1" smtClean="0"/>
              <a:t>3</a:t>
            </a:r>
          </a:p>
        </p:txBody>
      </p:sp>
      <p:sp>
        <p:nvSpPr>
          <p:cNvPr id="153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341438"/>
            <a:ext cx="8315325" cy="4464050"/>
          </a:xfrm>
        </p:spPr>
        <p:txBody>
          <a:bodyPr/>
          <a:lstStyle/>
          <a:p>
            <a:pPr marL="571500" indent="-571500" eaLnBrk="1" hangingPunct="1">
              <a:lnSpc>
                <a:spcPct val="120000"/>
              </a:lnSpc>
            </a:pPr>
            <a:r>
              <a:rPr lang="zh-TW" altLang="en-US" sz="2800" smtClean="0"/>
              <a:t>惡性消費的成長：</a:t>
            </a:r>
          </a:p>
          <a:p>
            <a:pPr marL="839788" lvl="1" indent="-495300" eaLnBrk="1" hangingPunct="1">
              <a:lnSpc>
                <a:spcPct val="120000"/>
              </a:lnSpc>
              <a:buFont typeface="Wingdings" pitchFamily="2" charset="2"/>
              <a:buAutoNum type="arabicPeriod"/>
            </a:pPr>
            <a:r>
              <a:rPr lang="zh-TW" altLang="en-US" sz="2400" smtClean="0"/>
              <a:t>惡性＝消費知識未隨所得提升而增加。 </a:t>
            </a:r>
          </a:p>
          <a:p>
            <a:pPr marL="839788" lvl="1" indent="-495300" eaLnBrk="1" hangingPunct="1">
              <a:lnSpc>
                <a:spcPct val="120000"/>
              </a:lnSpc>
              <a:buFont typeface="Wingdings" pitchFamily="2" charset="2"/>
              <a:buAutoNum type="arabicPeriod"/>
            </a:pPr>
            <a:r>
              <a:rPr lang="zh-TW" altLang="en-US" sz="2400" smtClean="0"/>
              <a:t>若消費知識不變，所得增加只會增加消費數量；若知識改變，消費結構會改變。 </a:t>
            </a:r>
          </a:p>
          <a:p>
            <a:pPr marL="571500" indent="-571500" eaLnBrk="1" hangingPunct="1">
              <a:lnSpc>
                <a:spcPct val="120000"/>
              </a:lnSpc>
              <a:buFont typeface="Wingdings" pitchFamily="2" charset="2"/>
              <a:buChar char="q"/>
            </a:pPr>
            <a:r>
              <a:rPr lang="zh-TW" altLang="en-US" sz="2800" smtClean="0"/>
              <a:t>消費知識的僵固性：</a:t>
            </a:r>
          </a:p>
          <a:p>
            <a:pPr marL="839788" lvl="1" indent="-495300" eaLnBrk="1" hangingPunct="1">
              <a:lnSpc>
                <a:spcPct val="120000"/>
              </a:lnSpc>
              <a:buFont typeface="Wingdings" pitchFamily="2" charset="2"/>
              <a:buAutoNum type="arabicPeriod"/>
            </a:pPr>
            <a:r>
              <a:rPr lang="zh-TW" altLang="en-US" sz="2400" smtClean="0"/>
              <a:t>沒有投資，知識不易累積</a:t>
            </a:r>
          </a:p>
          <a:p>
            <a:pPr marL="839788" lvl="1" indent="-495300" eaLnBrk="1" hangingPunct="1">
              <a:lnSpc>
                <a:spcPct val="120000"/>
              </a:lnSpc>
              <a:buFont typeface="Wingdings" pitchFamily="2" charset="2"/>
              <a:buAutoNum type="arabicPeriod"/>
            </a:pPr>
            <a:r>
              <a:rPr lang="zh-TW" altLang="en-US" sz="2400" smtClean="0"/>
              <a:t>一旦累積，知識不會後退。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版面配置區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zh-TW" altLang="en-US"/>
              <a:t>黃春興 經濟成長與消費理論</a:t>
            </a:r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2012/05/25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5A08B7-489E-49D7-A678-420972231CE7}" type="slidenum">
              <a:rPr lang="en-US" altLang="zh-TW"/>
              <a:pPr>
                <a:defRPr/>
              </a:pPr>
              <a:t>13</a:t>
            </a:fld>
            <a:endParaRPr lang="en-US" altLang="zh-TW"/>
          </a:p>
        </p:txBody>
      </p:sp>
      <p:sp>
        <p:nvSpPr>
          <p:cNvPr id="163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4400" b="1" smtClean="0"/>
              <a:t>四</a:t>
            </a:r>
            <a:r>
              <a:rPr lang="en-US" altLang="zh-TW" sz="4400" b="1" smtClean="0"/>
              <a:t>﹑</a:t>
            </a:r>
            <a:r>
              <a:rPr lang="zh-TW" altLang="en-US" sz="4400" b="1" smtClean="0"/>
              <a:t>重建消費理論</a:t>
            </a:r>
            <a:r>
              <a:rPr lang="en-US" altLang="zh-TW" sz="2800" b="1" smtClean="0">
                <a:latin typeface="Arial" charset="0"/>
              </a:rPr>
              <a:t>…</a:t>
            </a:r>
            <a:r>
              <a:rPr lang="en-US" altLang="zh-TW" sz="4400" b="1" smtClean="0"/>
              <a:t>3</a:t>
            </a:r>
          </a:p>
        </p:txBody>
      </p:sp>
      <p:sp>
        <p:nvSpPr>
          <p:cNvPr id="163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196975"/>
            <a:ext cx="8435975" cy="4791075"/>
          </a:xfrm>
        </p:spPr>
        <p:txBody>
          <a:bodyPr/>
          <a:lstStyle/>
          <a:p>
            <a:pPr marL="571500" indent="-571500" eaLnBrk="1" hangingPunct="1">
              <a:lnSpc>
                <a:spcPct val="110000"/>
              </a:lnSpc>
            </a:pPr>
            <a:r>
              <a:rPr lang="zh-TW" altLang="en-US" sz="2800" smtClean="0"/>
              <a:t>消費知識的創新</a:t>
            </a:r>
          </a:p>
          <a:p>
            <a:pPr marL="839788" lvl="1" indent="-495300" eaLnBrk="1" hangingPunct="1">
              <a:lnSpc>
                <a:spcPct val="110000"/>
              </a:lnSpc>
              <a:buFont typeface="Wingdings" pitchFamily="2" charset="2"/>
              <a:buAutoNum type="arabicPeriod"/>
            </a:pPr>
            <a:r>
              <a:rPr lang="zh-TW" altLang="en-US" sz="2400" smtClean="0"/>
              <a:t>科技帶來的新消費財：橫向成長</a:t>
            </a:r>
          </a:p>
          <a:p>
            <a:pPr marL="1090613" lvl="2" indent="-419100" eaLnBrk="1" hangingPunct="1">
              <a:lnSpc>
                <a:spcPct val="110000"/>
              </a:lnSpc>
            </a:pPr>
            <a:r>
              <a:rPr lang="en-US" altLang="zh-TW" sz="2400" smtClean="0"/>
              <a:t>ipad</a:t>
            </a:r>
          </a:p>
          <a:p>
            <a:pPr marL="839788" lvl="1" indent="-495300" eaLnBrk="1" hangingPunct="1">
              <a:lnSpc>
                <a:spcPct val="110000"/>
              </a:lnSpc>
              <a:buFont typeface="Wingdings" pitchFamily="2" charset="2"/>
              <a:buAutoNum type="arabicPeriod"/>
            </a:pPr>
            <a:r>
              <a:rPr lang="zh-TW" altLang="en-US" sz="2400" smtClean="0"/>
              <a:t>創新帶來的新套餐：縱向成長</a:t>
            </a:r>
          </a:p>
          <a:p>
            <a:pPr marL="1090613" lvl="2" indent="-419100" eaLnBrk="1" hangingPunct="1">
              <a:lnSpc>
                <a:spcPct val="110000"/>
              </a:lnSpc>
            </a:pPr>
            <a:r>
              <a:rPr lang="zh-TW" altLang="en-US" sz="2400" smtClean="0"/>
              <a:t>文化與美食之旅</a:t>
            </a:r>
          </a:p>
          <a:p>
            <a:pPr marL="839788" lvl="1" indent="-495300" eaLnBrk="1" hangingPunct="1">
              <a:lnSpc>
                <a:spcPct val="110000"/>
              </a:lnSpc>
              <a:buFont typeface="Wingdings" pitchFamily="2" charset="2"/>
              <a:buAutoNum type="arabicPeriod"/>
            </a:pPr>
            <a:r>
              <a:rPr lang="zh-TW" altLang="en-US" sz="2400" smtClean="0"/>
              <a:t>消費財的精緻化：橫向成長與縱向成長的結合</a:t>
            </a:r>
          </a:p>
          <a:p>
            <a:pPr marL="1090613" lvl="2" indent="-419100" eaLnBrk="1" hangingPunct="1">
              <a:lnSpc>
                <a:spcPct val="110000"/>
              </a:lnSpc>
            </a:pPr>
            <a:r>
              <a:rPr lang="zh-TW" altLang="en-US" sz="2400" smtClean="0"/>
              <a:t>專業師傅的產品，主要投入是才藝和時間，不是自然資源。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日期版面配置區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zh-TW" altLang="en-US"/>
              <a:t>黃春興 經濟成長與消費理論</a:t>
            </a:r>
            <a:endParaRPr lang="en-US" altLang="zh-TW"/>
          </a:p>
        </p:txBody>
      </p:sp>
      <p:sp>
        <p:nvSpPr>
          <p:cNvPr id="13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2012/05/25</a:t>
            </a:r>
          </a:p>
        </p:txBody>
      </p:sp>
      <p:sp>
        <p:nvSpPr>
          <p:cNvPr id="14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7345FD-2F16-4AB6-A754-EA1FF40F1F2E}" type="slidenum">
              <a:rPr lang="en-US" altLang="zh-TW"/>
              <a:pPr>
                <a:defRPr/>
              </a:pPr>
              <a:t>14</a:t>
            </a:fld>
            <a:endParaRPr lang="en-US" altLang="zh-TW"/>
          </a:p>
        </p:txBody>
      </p:sp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4400" b="1" smtClean="0"/>
              <a:t>四</a:t>
            </a:r>
            <a:r>
              <a:rPr lang="en-US" altLang="zh-TW" sz="4400" b="1" smtClean="0"/>
              <a:t>﹑</a:t>
            </a:r>
            <a:r>
              <a:rPr lang="zh-TW" altLang="en-US" sz="4400" b="1" smtClean="0"/>
              <a:t>重建消費理論</a:t>
            </a:r>
            <a:r>
              <a:rPr lang="en-US" altLang="zh-TW" sz="2800" b="1" smtClean="0">
                <a:latin typeface="Arial" charset="0"/>
              </a:rPr>
              <a:t>…</a:t>
            </a:r>
            <a:r>
              <a:rPr lang="en-US" altLang="zh-TW" sz="4400" b="1" smtClean="0"/>
              <a:t>4</a:t>
            </a:r>
          </a:p>
        </p:txBody>
      </p:sp>
      <p:sp>
        <p:nvSpPr>
          <p:cNvPr id="1031" name="Rectangle 6"/>
          <p:cNvSpPr>
            <a:spLocks noChangeArrowheads="1"/>
          </p:cNvSpPr>
          <p:nvPr/>
        </p:nvSpPr>
        <p:spPr bwMode="auto">
          <a:xfrm>
            <a:off x="0" y="22590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zh-TW" altLang="en-US"/>
          </a:p>
        </p:txBody>
      </p:sp>
      <p:graphicFrame>
        <p:nvGraphicFramePr>
          <p:cNvPr id="1026" name="Object 5"/>
          <p:cNvGraphicFramePr>
            <a:graphicFrameLocks noChangeAspect="1"/>
          </p:cNvGraphicFramePr>
          <p:nvPr/>
        </p:nvGraphicFramePr>
        <p:xfrm>
          <a:off x="323850" y="1514475"/>
          <a:ext cx="8640763" cy="4632325"/>
        </p:xfrm>
        <a:graphic>
          <a:graphicData uri="http://schemas.openxmlformats.org/presentationml/2006/ole">
            <p:oleObj spid="_x0000_s1026" name="圖片" r:id="rId3" imgW="10190982" imgH="7049672" progId="Word.Picture.8">
              <p:embed/>
            </p:oleObj>
          </a:graphicData>
        </a:graphic>
      </p:graphicFrame>
      <p:sp>
        <p:nvSpPr>
          <p:cNvPr id="1032" name="Oval 7"/>
          <p:cNvSpPr>
            <a:spLocks noChangeArrowheads="1"/>
          </p:cNvSpPr>
          <p:nvPr/>
        </p:nvSpPr>
        <p:spPr bwMode="auto">
          <a:xfrm>
            <a:off x="3276600" y="2565400"/>
            <a:ext cx="5472113" cy="1727200"/>
          </a:xfrm>
          <a:prstGeom prst="ellips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3" name="Oval 9"/>
          <p:cNvSpPr>
            <a:spLocks noChangeArrowheads="1"/>
          </p:cNvSpPr>
          <p:nvPr/>
        </p:nvSpPr>
        <p:spPr bwMode="auto">
          <a:xfrm>
            <a:off x="3059113" y="4221163"/>
            <a:ext cx="5472112" cy="1295400"/>
          </a:xfrm>
          <a:prstGeom prst="ellipse">
            <a:avLst/>
          </a:prstGeom>
          <a:noFill/>
          <a:ln w="38100">
            <a:solidFill>
              <a:srgbClr val="660066"/>
            </a:solidFill>
            <a:prstDash val="dashDot"/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4" name="Oval 10"/>
          <p:cNvSpPr>
            <a:spLocks noChangeArrowheads="1"/>
          </p:cNvSpPr>
          <p:nvPr/>
        </p:nvSpPr>
        <p:spPr bwMode="auto">
          <a:xfrm>
            <a:off x="1403350" y="2349500"/>
            <a:ext cx="7561263" cy="3529013"/>
          </a:xfrm>
          <a:prstGeom prst="ellipse">
            <a:avLst/>
          </a:prstGeom>
          <a:noFill/>
          <a:ln w="38100">
            <a:solidFill>
              <a:srgbClr val="0000FF"/>
            </a:solidFill>
            <a:prstDash val="lgDash"/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5" name="Oval 11"/>
          <p:cNvSpPr>
            <a:spLocks noChangeArrowheads="1"/>
          </p:cNvSpPr>
          <p:nvPr/>
        </p:nvSpPr>
        <p:spPr bwMode="auto">
          <a:xfrm>
            <a:off x="250825" y="981075"/>
            <a:ext cx="8642350" cy="5111750"/>
          </a:xfrm>
          <a:prstGeom prst="ellipse">
            <a:avLst/>
          </a:prstGeom>
          <a:noFill/>
          <a:ln w="38100">
            <a:solidFill>
              <a:srgbClr val="FF0000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5076825" y="1773238"/>
            <a:ext cx="16065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2800" b="1">
                <a:solidFill>
                  <a:srgbClr val="0000FF"/>
                </a:solidFill>
              </a:rPr>
              <a:t>創新商品</a:t>
            </a:r>
          </a:p>
        </p:txBody>
      </p:sp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1476375" y="4868863"/>
            <a:ext cx="19621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2800" b="1">
                <a:solidFill>
                  <a:srgbClr val="660066"/>
                </a:solidFill>
              </a:rPr>
              <a:t>科技新商品</a:t>
            </a:r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6804025" y="981075"/>
            <a:ext cx="1962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2800" b="1">
                <a:solidFill>
                  <a:srgbClr val="FF0000"/>
                </a:solidFill>
              </a:rPr>
              <a:t>精緻化商品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版面配置區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zh-TW" altLang="en-US"/>
              <a:t>黃春興 經濟成長與消費理論</a:t>
            </a:r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2012/05/25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B06A57-4605-410C-AB8C-B856548715B5}" type="slidenum">
              <a:rPr lang="en-US" altLang="zh-TW"/>
              <a:pPr>
                <a:defRPr/>
              </a:pPr>
              <a:t>15</a:t>
            </a:fld>
            <a:endParaRPr lang="en-US" altLang="zh-TW"/>
          </a:p>
        </p:txBody>
      </p:sp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4400" b="1" smtClean="0"/>
              <a:t>五</a:t>
            </a:r>
            <a:r>
              <a:rPr lang="en-US" altLang="zh-TW" sz="4400" b="1" smtClean="0"/>
              <a:t>﹑</a:t>
            </a:r>
            <a:r>
              <a:rPr lang="zh-TW" altLang="en-US" sz="4400" b="1" smtClean="0"/>
              <a:t>經濟成長</a:t>
            </a:r>
          </a:p>
        </p:txBody>
      </p:sp>
      <p:sp>
        <p:nvSpPr>
          <p:cNvPr id="174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125538"/>
            <a:ext cx="8064500" cy="4751387"/>
          </a:xfrm>
        </p:spPr>
        <p:txBody>
          <a:bodyPr/>
          <a:lstStyle/>
          <a:p>
            <a:pPr marL="571500" indent="-571500" eaLnBrk="1" hangingPunct="1"/>
            <a:r>
              <a:rPr lang="zh-TW" altLang="en-US" sz="2800" smtClean="0"/>
              <a:t>政府成長政策的問題：</a:t>
            </a:r>
          </a:p>
          <a:p>
            <a:pPr marL="839788" lvl="1" indent="-495300" eaLnBrk="1" hangingPunct="1">
              <a:buFont typeface="Wingdings" pitchFamily="2" charset="2"/>
              <a:buAutoNum type="arabicPeriod"/>
            </a:pPr>
            <a:r>
              <a:rPr lang="zh-TW" altLang="en-US" sz="2400" smtClean="0"/>
              <a:t>低利率政策：</a:t>
            </a:r>
          </a:p>
          <a:p>
            <a:pPr marL="1090613" lvl="2" indent="-419100" eaLnBrk="1" hangingPunct="1"/>
            <a:r>
              <a:rPr lang="zh-TW" altLang="en-US" sz="2400" smtClean="0"/>
              <a:t>惡性的投資</a:t>
            </a:r>
            <a:r>
              <a:rPr lang="en-US" altLang="zh-TW" sz="2400" smtClean="0"/>
              <a:t>…</a:t>
            </a:r>
            <a:r>
              <a:rPr lang="zh-TW" altLang="en-US" sz="2400" smtClean="0"/>
              <a:t>傳統奧派</a:t>
            </a:r>
          </a:p>
          <a:p>
            <a:pPr marL="1090613" lvl="2" indent="-419100" eaLnBrk="1" hangingPunct="1"/>
            <a:r>
              <a:rPr lang="zh-TW" altLang="en-US" sz="2400" smtClean="0"/>
              <a:t>同質性投資</a:t>
            </a:r>
            <a:r>
              <a:rPr lang="en-US" altLang="zh-TW" sz="2400" smtClean="0"/>
              <a:t>…</a:t>
            </a:r>
            <a:r>
              <a:rPr lang="zh-TW" altLang="en-US" sz="2400" smtClean="0"/>
              <a:t>新奧派。</a:t>
            </a:r>
          </a:p>
          <a:p>
            <a:pPr marL="839788" lvl="1" indent="-495300" eaLnBrk="1" hangingPunct="1">
              <a:buFont typeface="Wingdings" pitchFamily="2" charset="2"/>
              <a:buAutoNum type="arabicPeriod"/>
            </a:pPr>
            <a:r>
              <a:rPr lang="zh-TW" altLang="en-US" sz="2400" smtClean="0"/>
              <a:t>鼓勵消費政策</a:t>
            </a:r>
            <a:r>
              <a:rPr lang="en-US" altLang="zh-TW" sz="2400" smtClean="0"/>
              <a:t>…</a:t>
            </a:r>
            <a:r>
              <a:rPr lang="zh-TW" altLang="en-US" sz="2400" smtClean="0"/>
              <a:t>消費知識沒有成長。</a:t>
            </a:r>
          </a:p>
          <a:p>
            <a:pPr marL="839788" lvl="1" indent="-495300" eaLnBrk="1" hangingPunct="1"/>
            <a:r>
              <a:rPr lang="zh-TW" altLang="en-US" sz="2400" smtClean="0"/>
              <a:t>兩政策都導致世紀危機。</a:t>
            </a:r>
          </a:p>
          <a:p>
            <a:pPr marL="571500" indent="-571500" eaLnBrk="1" hangingPunct="1"/>
            <a:r>
              <a:rPr lang="zh-TW" altLang="en-US" sz="2800" smtClean="0">
                <a:solidFill>
                  <a:srgbClr val="FF0000"/>
                </a:solidFill>
              </a:rPr>
              <a:t>市場下的成長：</a:t>
            </a:r>
          </a:p>
          <a:p>
            <a:pPr marL="839788" lvl="1" indent="-495300" eaLnBrk="1" hangingPunct="1"/>
            <a:r>
              <a:rPr lang="zh-TW" altLang="en-US" sz="2400" smtClean="0"/>
              <a:t>因無政策性低成本的扭曲，廠商只能靠創新。</a:t>
            </a:r>
          </a:p>
          <a:p>
            <a:pPr marL="839788" lvl="1" indent="-495300" eaLnBrk="1" hangingPunct="1"/>
            <a:r>
              <a:rPr lang="zh-TW" altLang="en-US" sz="2400" smtClean="0"/>
              <a:t>廠商行銷會負起消費知識的傳播。（ </a:t>
            </a:r>
            <a:r>
              <a:rPr lang="en-US" altLang="zh-TW" sz="2400" smtClean="0"/>
              <a:t>I. Kirzner</a:t>
            </a:r>
            <a:r>
              <a:rPr lang="zh-TW" altLang="en-US" sz="2400" smtClean="0"/>
              <a:t>）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版面配置區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zh-TW" altLang="en-US"/>
              <a:t>黃春興 經濟成長與消費理論</a:t>
            </a:r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2012/05/25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C39F02-C9B4-417E-A305-94BD50FEEB4A}" type="slidenum">
              <a:rPr lang="en-US" altLang="zh-TW"/>
              <a:pPr>
                <a:defRPr/>
              </a:pPr>
              <a:t>16</a:t>
            </a:fld>
            <a:endParaRPr lang="en-US" altLang="zh-TW"/>
          </a:p>
        </p:txBody>
      </p:sp>
      <p:sp>
        <p:nvSpPr>
          <p:cNvPr id="184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4400" b="1" smtClean="0"/>
              <a:t>五</a:t>
            </a:r>
            <a:r>
              <a:rPr lang="en-US" altLang="zh-TW" sz="4400" b="1" smtClean="0"/>
              <a:t>﹑</a:t>
            </a:r>
            <a:r>
              <a:rPr lang="zh-TW" altLang="en-US" sz="4400" b="1" smtClean="0"/>
              <a:t>經濟成長</a:t>
            </a:r>
            <a:r>
              <a:rPr lang="en-US" altLang="zh-TW" sz="2800" b="1" smtClean="0">
                <a:latin typeface="Arial" charset="0"/>
              </a:rPr>
              <a:t>…</a:t>
            </a:r>
            <a:r>
              <a:rPr lang="en-US" altLang="zh-TW" sz="4400" b="1" smtClean="0"/>
              <a:t>2</a:t>
            </a:r>
          </a:p>
        </p:txBody>
      </p:sp>
      <p:sp>
        <p:nvSpPr>
          <p:cNvPr id="184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268413"/>
            <a:ext cx="8424863" cy="4897437"/>
          </a:xfrm>
        </p:spPr>
        <p:txBody>
          <a:bodyPr/>
          <a:lstStyle/>
          <a:p>
            <a:pPr marL="571500" indent="-571500" eaLnBrk="1" hangingPunct="1">
              <a:buFont typeface="Wingdings" pitchFamily="2" charset="2"/>
              <a:buAutoNum type="arabicPeriod"/>
            </a:pPr>
            <a:r>
              <a:rPr lang="zh-TW" altLang="en-US" sz="2800" smtClean="0"/>
              <a:t>科技帶來的新消費財：</a:t>
            </a:r>
          </a:p>
          <a:p>
            <a:pPr marL="839788" lvl="1" indent="-495300" eaLnBrk="1" hangingPunct="1"/>
            <a:r>
              <a:rPr lang="zh-TW" altLang="en-US" sz="2400" smtClean="0"/>
              <a:t>創造性解構</a:t>
            </a:r>
            <a:r>
              <a:rPr lang="en-US" altLang="zh-TW" sz="2400" smtClean="0"/>
              <a:t>—J.A.Schumpeter </a:t>
            </a:r>
          </a:p>
          <a:p>
            <a:pPr marL="839788" lvl="1" indent="-495300" eaLnBrk="1" hangingPunct="1"/>
            <a:r>
              <a:rPr lang="zh-TW" altLang="en-US" sz="2400" smtClean="0"/>
              <a:t>資源未必會節省，卻是文明躍進的起點。</a:t>
            </a:r>
          </a:p>
          <a:p>
            <a:pPr marL="571500" indent="-571500" eaLnBrk="1" hangingPunct="1">
              <a:buFont typeface="Wingdings" pitchFamily="2" charset="2"/>
              <a:buAutoNum type="arabicPeriod"/>
            </a:pPr>
            <a:r>
              <a:rPr lang="zh-TW" altLang="en-US" sz="2800" smtClean="0"/>
              <a:t>創新帶來的新套餐：</a:t>
            </a:r>
          </a:p>
          <a:p>
            <a:pPr marL="839788" lvl="1" indent="-495300" eaLnBrk="1" hangingPunct="1"/>
            <a:r>
              <a:rPr lang="zh-TW" altLang="en-US" sz="2400" smtClean="0"/>
              <a:t>豐富的生活與文化</a:t>
            </a:r>
            <a:r>
              <a:rPr lang="en-US" altLang="zh-TW" sz="2400" smtClean="0"/>
              <a:t>—</a:t>
            </a:r>
            <a:r>
              <a:rPr lang="zh-TW" altLang="en-US" sz="2400" smtClean="0"/>
              <a:t>文明的進步（</a:t>
            </a:r>
            <a:r>
              <a:rPr lang="en-US" altLang="zh-TW" sz="2400" smtClean="0"/>
              <a:t>F. Hayek</a:t>
            </a:r>
            <a:r>
              <a:rPr lang="zh-TW" altLang="en-US" sz="2400" smtClean="0"/>
              <a:t>）</a:t>
            </a:r>
          </a:p>
          <a:p>
            <a:pPr marL="839788" lvl="1" indent="-495300" eaLnBrk="1" hangingPunct="1"/>
            <a:r>
              <a:rPr lang="zh-TW" altLang="en-US" sz="2400" smtClean="0"/>
              <a:t>民間的創業機會，均化所得分配的途徑</a:t>
            </a:r>
          </a:p>
          <a:p>
            <a:pPr marL="571500" indent="-571500" eaLnBrk="1" hangingPunct="1">
              <a:buFont typeface="Wingdings" pitchFamily="2" charset="2"/>
              <a:buAutoNum type="arabicPeriod"/>
            </a:pPr>
            <a:r>
              <a:rPr lang="zh-TW" altLang="en-US" sz="2800" smtClean="0"/>
              <a:t>消費財的精緻化：</a:t>
            </a:r>
          </a:p>
          <a:p>
            <a:pPr marL="839788" lvl="1" indent="-495300" eaLnBrk="1" hangingPunct="1"/>
            <a:r>
              <a:rPr lang="zh-TW" altLang="en-US" sz="2400" smtClean="0"/>
              <a:t>精緻化帶動的所得成長</a:t>
            </a:r>
          </a:p>
          <a:p>
            <a:pPr marL="839788" lvl="1" indent="-495300" eaLnBrk="1" hangingPunct="1"/>
            <a:r>
              <a:rPr lang="zh-TW" altLang="en-US" sz="2400" smtClean="0"/>
              <a:t>勞動薪資份額的提升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版面配置區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zh-TW" altLang="en-US"/>
              <a:t>黃春興 經濟成長與消費理論</a:t>
            </a:r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2012/05/25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884996-9F85-4B8D-9A77-3588069AFEFA}" type="slidenum">
              <a:rPr lang="en-US" altLang="zh-TW"/>
              <a:pPr>
                <a:defRPr/>
              </a:pPr>
              <a:t>17</a:t>
            </a:fld>
            <a:endParaRPr lang="en-US" altLang="zh-TW"/>
          </a:p>
        </p:txBody>
      </p:sp>
      <p:sp>
        <p:nvSpPr>
          <p:cNvPr id="194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4400" b="1" smtClean="0"/>
              <a:t>六</a:t>
            </a:r>
            <a:r>
              <a:rPr lang="en-US" altLang="zh-TW" sz="4400" b="1" smtClean="0"/>
              <a:t>﹑</a:t>
            </a:r>
            <a:r>
              <a:rPr lang="zh-TW" altLang="en-US" sz="4400" b="1" smtClean="0"/>
              <a:t>結論</a:t>
            </a:r>
          </a:p>
        </p:txBody>
      </p:sp>
      <p:sp>
        <p:nvSpPr>
          <p:cNvPr id="194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268413"/>
            <a:ext cx="8147050" cy="4862512"/>
          </a:xfrm>
        </p:spPr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zh-TW" altLang="en-US" sz="2800" smtClean="0"/>
              <a:t>新的消費理論，以知識的成長為基礎，以技藝和時間為生產的主要投入，可避免自然資源與環境危機，也能降低所得分配的不均。</a:t>
            </a:r>
          </a:p>
          <a:p>
            <a:pPr eaLnBrk="1" hangingPunct="1">
              <a:lnSpc>
                <a:spcPct val="120000"/>
              </a:lnSpc>
            </a:pPr>
            <a:r>
              <a:rPr lang="zh-TW" altLang="en-US" sz="2800" smtClean="0"/>
              <a:t>修正的成長理論是以自由經濟為基礎，不需要政府的干預。</a:t>
            </a:r>
          </a:p>
          <a:p>
            <a:pPr eaLnBrk="1" hangingPunct="1">
              <a:lnSpc>
                <a:spcPct val="120000"/>
              </a:lnSpc>
            </a:pPr>
            <a:r>
              <a:rPr lang="zh-TW" altLang="en-US" sz="2800" smtClean="0"/>
              <a:t>新興國家可將傳統儉樸文化導入精緻的消費文化，非強調數量的消費文化，可繼續追求經濟成長。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版面配置區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zh-TW" altLang="en-US"/>
              <a:t>黃春興 經濟成長與消費理論</a:t>
            </a:r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/>
              <a:t>2012/05/25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9601C0-14C1-4370-BDF4-B473BEE7805D}" type="slidenum">
              <a:rPr lang="en-US" altLang="zh-TW"/>
              <a:pPr>
                <a:defRPr/>
              </a:pPr>
              <a:t>2</a:t>
            </a:fld>
            <a:endParaRPr lang="en-US" altLang="zh-TW"/>
          </a:p>
        </p:txBody>
      </p:sp>
      <p:sp>
        <p:nvSpPr>
          <p:cNvPr id="51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4400" b="1" smtClean="0"/>
              <a:t>内容</a:t>
            </a:r>
          </a:p>
        </p:txBody>
      </p:sp>
      <p:sp>
        <p:nvSpPr>
          <p:cNvPr id="51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341438"/>
            <a:ext cx="6983412" cy="3816350"/>
          </a:xfrm>
        </p:spPr>
        <p:txBody>
          <a:bodyPr/>
          <a:lstStyle/>
          <a:p>
            <a:pPr marL="762000" indent="-762000" eaLnBrk="1" hangingPunct="1">
              <a:buClr>
                <a:schemeClr val="tx2"/>
              </a:buClr>
              <a:buFont typeface="Wingdings" pitchFamily="2" charset="2"/>
              <a:buNone/>
            </a:pPr>
            <a:r>
              <a:rPr lang="zh-TW" altLang="en-US" sz="2800" smtClean="0"/>
              <a:t>一</a:t>
            </a:r>
            <a:r>
              <a:rPr lang="en-US" altLang="zh-TW" sz="2800" smtClean="0"/>
              <a:t>﹑</a:t>
            </a:r>
            <a:r>
              <a:rPr lang="zh-TW" altLang="en-US" sz="2800" smtClean="0"/>
              <a:t>世紀危機</a:t>
            </a:r>
          </a:p>
          <a:p>
            <a:pPr marL="762000" indent="-762000" eaLnBrk="1" hangingPunct="1">
              <a:buClr>
                <a:schemeClr val="tx2"/>
              </a:buClr>
              <a:buFont typeface="Wingdings" pitchFamily="2" charset="2"/>
              <a:buNone/>
            </a:pPr>
            <a:r>
              <a:rPr lang="zh-TW" altLang="en-US" sz="2800" smtClean="0"/>
              <a:t>二</a:t>
            </a:r>
            <a:r>
              <a:rPr lang="en-US" altLang="zh-TW" sz="2800" smtClean="0"/>
              <a:t>﹑</a:t>
            </a:r>
            <a:r>
              <a:rPr lang="zh-TW" altLang="en-US" sz="2800" smtClean="0"/>
              <a:t>反自由經濟的政治運動</a:t>
            </a:r>
          </a:p>
          <a:p>
            <a:pPr marL="762000" indent="-762000" eaLnBrk="1" hangingPunct="1">
              <a:buClr>
                <a:schemeClr val="tx2"/>
              </a:buClr>
              <a:buFont typeface="Wingdings" pitchFamily="2" charset="2"/>
              <a:buNone/>
            </a:pPr>
            <a:r>
              <a:rPr lang="zh-TW" altLang="en-US" sz="2800" smtClean="0"/>
              <a:t>三</a:t>
            </a:r>
            <a:r>
              <a:rPr lang="en-US" altLang="zh-TW" sz="2800" smtClean="0"/>
              <a:t>﹑</a:t>
            </a:r>
            <a:r>
              <a:rPr lang="zh-TW" altLang="en-US" sz="2800" smtClean="0"/>
              <a:t>危機背後的理論缺失</a:t>
            </a:r>
          </a:p>
          <a:p>
            <a:pPr marL="762000" indent="-762000" eaLnBrk="1" hangingPunct="1">
              <a:buClr>
                <a:schemeClr val="tx2"/>
              </a:buClr>
              <a:buFont typeface="Wingdings" pitchFamily="2" charset="2"/>
              <a:buNone/>
            </a:pPr>
            <a:r>
              <a:rPr lang="zh-TW" altLang="en-US" sz="2800" smtClean="0"/>
              <a:t>四</a:t>
            </a:r>
            <a:r>
              <a:rPr lang="en-US" altLang="zh-TW" sz="2800" smtClean="0"/>
              <a:t>﹑</a:t>
            </a:r>
            <a:r>
              <a:rPr lang="zh-TW" altLang="en-US" sz="2800" smtClean="0"/>
              <a:t>重建消費理論</a:t>
            </a:r>
          </a:p>
          <a:p>
            <a:pPr marL="762000" indent="-762000" eaLnBrk="1" hangingPunct="1">
              <a:buClr>
                <a:schemeClr val="tx2"/>
              </a:buClr>
              <a:buFont typeface="Wingdings" pitchFamily="2" charset="2"/>
              <a:buNone/>
            </a:pPr>
            <a:r>
              <a:rPr lang="zh-TW" altLang="en-US" sz="2800" smtClean="0"/>
              <a:t>五、修正經濟成長</a:t>
            </a:r>
          </a:p>
          <a:p>
            <a:pPr marL="762000" indent="-762000" eaLnBrk="1" hangingPunct="1">
              <a:buClr>
                <a:schemeClr val="tx2"/>
              </a:buClr>
              <a:buFont typeface="Wingdings" pitchFamily="2" charset="2"/>
              <a:buNone/>
            </a:pPr>
            <a:r>
              <a:rPr lang="zh-TW" altLang="en-US" sz="2800" smtClean="0"/>
              <a:t>六</a:t>
            </a:r>
            <a:r>
              <a:rPr lang="en-US" altLang="zh-TW" sz="2800" smtClean="0"/>
              <a:t>﹑</a:t>
            </a:r>
            <a:r>
              <a:rPr lang="zh-TW" altLang="en-US" sz="2800" smtClean="0"/>
              <a:t>結論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版面配置區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zh-TW" altLang="en-US"/>
              <a:t>黃春興 經濟成長與消費理論</a:t>
            </a:r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2012/05/25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B8F8C-7DF4-4682-A985-2698ABAA3357}" type="slidenum">
              <a:rPr lang="en-US" altLang="zh-TW"/>
              <a:pPr>
                <a:defRPr/>
              </a:pPr>
              <a:t>3</a:t>
            </a:fld>
            <a:endParaRPr lang="en-US" altLang="zh-TW"/>
          </a:p>
        </p:txBody>
      </p:sp>
      <p:sp>
        <p:nvSpPr>
          <p:cNvPr id="6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4400" b="1" smtClean="0"/>
              <a:t>一、世紀危機</a:t>
            </a:r>
          </a:p>
        </p:txBody>
      </p:sp>
      <p:sp>
        <p:nvSpPr>
          <p:cNvPr id="61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268413"/>
            <a:ext cx="8388350" cy="4503737"/>
          </a:xfrm>
        </p:spPr>
        <p:txBody>
          <a:bodyPr/>
          <a:lstStyle/>
          <a:p>
            <a:pPr marL="571500" indent="-571500" eaLnBrk="1" hangingPunct="1">
              <a:lnSpc>
                <a:spcPct val="110000"/>
              </a:lnSpc>
            </a:pPr>
            <a:r>
              <a:rPr lang="zh-TW" altLang="en-US" sz="2800" smtClean="0"/>
              <a:t>經濟成長：人類的長期經濟目標</a:t>
            </a:r>
          </a:p>
          <a:p>
            <a:pPr marL="571500" indent="-571500" eaLnBrk="1" hangingPunct="1">
              <a:lnSpc>
                <a:spcPct val="110000"/>
              </a:lnSpc>
            </a:pPr>
            <a:r>
              <a:rPr lang="zh-TW" altLang="en-US" sz="2800" smtClean="0"/>
              <a:t>兩種成長方式：</a:t>
            </a:r>
          </a:p>
          <a:p>
            <a:pPr marL="839788" lvl="1" indent="-495300" eaLnBrk="1" hangingPunct="1">
              <a:lnSpc>
                <a:spcPct val="110000"/>
              </a:lnSpc>
              <a:buFont typeface="Wingdings" pitchFamily="2" charset="2"/>
              <a:buAutoNum type="arabicPeriod"/>
            </a:pPr>
            <a:r>
              <a:rPr lang="zh-TW" altLang="en-US" sz="2400" smtClean="0"/>
              <a:t>起於科技發明、企業創新、市場發展的推動</a:t>
            </a:r>
          </a:p>
          <a:p>
            <a:pPr marL="839788" lvl="1" indent="-495300" eaLnBrk="1" hangingPunct="1">
              <a:lnSpc>
                <a:spcPct val="110000"/>
              </a:lnSpc>
              <a:buFont typeface="Wingdings" pitchFamily="2" charset="2"/>
              <a:buAutoNum type="arabicPeriod"/>
            </a:pPr>
            <a:r>
              <a:rPr lang="zh-TW" altLang="en-US" sz="2400" smtClean="0"/>
              <a:t>起於政府的經濟成長政策</a:t>
            </a:r>
          </a:p>
          <a:p>
            <a:pPr marL="1090613" lvl="2" indent="-419100" eaLnBrk="1" hangingPunct="1">
              <a:lnSpc>
                <a:spcPct val="110000"/>
              </a:lnSpc>
            </a:pPr>
            <a:r>
              <a:rPr lang="zh-TW" altLang="en-US" sz="2400" smtClean="0"/>
              <a:t>政府的參與</a:t>
            </a:r>
          </a:p>
          <a:p>
            <a:pPr marL="1090613" lvl="2" indent="-419100" eaLnBrk="1" hangingPunct="1">
              <a:lnSpc>
                <a:spcPct val="110000"/>
              </a:lnSpc>
            </a:pPr>
            <a:r>
              <a:rPr lang="zh-TW" altLang="en-US" sz="2400" smtClean="0"/>
              <a:t>政府的干預（與規劃）</a:t>
            </a:r>
            <a:endParaRPr lang="en-US" altLang="zh-TW" sz="2400" smtClean="0"/>
          </a:p>
          <a:p>
            <a:pPr marL="1090613" lvl="2" indent="-419100" eaLnBrk="1" hangingPunct="1">
              <a:lnSpc>
                <a:spcPct val="110000"/>
              </a:lnSpc>
            </a:pPr>
            <a:r>
              <a:rPr lang="zh-TW" altLang="en-US" sz="2400" smtClean="0"/>
              <a:t>政府干預，指凱因斯式的宏關經濟政策</a:t>
            </a:r>
          </a:p>
          <a:p>
            <a:pPr marL="1509713" lvl="3" indent="-495300" eaLnBrk="1" hangingPunct="1">
              <a:lnSpc>
                <a:spcPct val="110000"/>
              </a:lnSpc>
              <a:buFont typeface="Wingdings" pitchFamily="2" charset="2"/>
              <a:buAutoNum type="arabicPeriod"/>
            </a:pPr>
            <a:r>
              <a:rPr lang="zh-TW" altLang="en-US" sz="2400" smtClean="0"/>
              <a:t>供給面</a:t>
            </a:r>
            <a:r>
              <a:rPr lang="en-US" altLang="zh-TW" sz="2400" smtClean="0"/>
              <a:t>—</a:t>
            </a:r>
            <a:r>
              <a:rPr lang="zh-TW" altLang="en-US" sz="2400" smtClean="0"/>
              <a:t>寬鬆貨幣（與低利率）</a:t>
            </a:r>
          </a:p>
          <a:p>
            <a:pPr marL="1509713" lvl="3" indent="-495300" eaLnBrk="1" hangingPunct="1">
              <a:lnSpc>
                <a:spcPct val="110000"/>
              </a:lnSpc>
              <a:buFont typeface="Wingdings" pitchFamily="2" charset="2"/>
              <a:buAutoNum type="arabicPeriod"/>
            </a:pPr>
            <a:r>
              <a:rPr lang="zh-TW" altLang="en-US" sz="2400" smtClean="0"/>
              <a:t>需要面</a:t>
            </a:r>
            <a:r>
              <a:rPr lang="en-US" altLang="zh-TW" sz="2400" smtClean="0"/>
              <a:t>—</a:t>
            </a:r>
            <a:r>
              <a:rPr lang="zh-TW" altLang="en-US" sz="2400" smtClean="0"/>
              <a:t>財政赤字（政府投資）與鼓勵民間消費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版面配置區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zh-TW" altLang="en-US"/>
              <a:t>黃春興 經濟成長與消費理論</a:t>
            </a:r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2012/05/25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DC160D-CFC1-4AE5-853A-6BC399787793}" type="slidenum">
              <a:rPr lang="en-US" altLang="zh-TW"/>
              <a:pPr>
                <a:defRPr/>
              </a:pPr>
              <a:t>4</a:t>
            </a:fld>
            <a:endParaRPr lang="en-US" altLang="zh-TW"/>
          </a:p>
        </p:txBody>
      </p:sp>
      <p:sp>
        <p:nvSpPr>
          <p:cNvPr id="71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4400" b="1" smtClean="0"/>
              <a:t>一、世紀危機 </a:t>
            </a:r>
            <a:r>
              <a:rPr lang="en-US" altLang="zh-TW" sz="2800" b="1" smtClean="0">
                <a:latin typeface="Arial" charset="0"/>
              </a:rPr>
              <a:t>…</a:t>
            </a:r>
            <a:r>
              <a:rPr lang="en-US" altLang="zh-TW" sz="2800" b="1" smtClean="0"/>
              <a:t>2</a:t>
            </a:r>
          </a:p>
        </p:txBody>
      </p:sp>
      <p:sp>
        <p:nvSpPr>
          <p:cNvPr id="71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268413"/>
            <a:ext cx="8280400" cy="4897437"/>
          </a:xfrm>
        </p:spPr>
        <p:txBody>
          <a:bodyPr/>
          <a:lstStyle/>
          <a:p>
            <a:pPr marL="571500" indent="-571500" eaLnBrk="1" hangingPunct="1">
              <a:lnSpc>
                <a:spcPct val="110000"/>
              </a:lnSpc>
            </a:pPr>
            <a:r>
              <a:rPr lang="zh-TW" altLang="en-US" sz="2800" b="1" smtClean="0"/>
              <a:t>狂飆世紀：</a:t>
            </a:r>
          </a:p>
          <a:p>
            <a:pPr marL="839788" lvl="1" indent="-495300" eaLnBrk="1" hangingPunct="1">
              <a:lnSpc>
                <a:spcPct val="110000"/>
              </a:lnSpc>
            </a:pPr>
            <a:r>
              <a:rPr lang="zh-TW" altLang="en-US" sz="2400" smtClean="0"/>
              <a:t>現象：貨幣供給量、投資、工業產出、所得、</a:t>
            </a:r>
            <a:r>
              <a:rPr lang="zh-TW" altLang="en-US" sz="2400" smtClean="0">
                <a:solidFill>
                  <a:srgbClr val="FF0000"/>
                </a:solidFill>
              </a:rPr>
              <a:t>消費</a:t>
            </a:r>
          </a:p>
          <a:p>
            <a:pPr marL="839788" lvl="1" indent="-495300" eaLnBrk="1" hangingPunct="1">
              <a:lnSpc>
                <a:spcPct val="110000"/>
              </a:lnSpc>
            </a:pPr>
            <a:r>
              <a:rPr lang="en-US" altLang="zh-TW" sz="2400" smtClean="0">
                <a:solidFill>
                  <a:srgbClr val="FF0000"/>
                </a:solidFill>
              </a:rPr>
              <a:t>Q</a:t>
            </a:r>
            <a:r>
              <a:rPr lang="zh-TW" altLang="en-US" sz="2400" smtClean="0">
                <a:solidFill>
                  <a:srgbClr val="FF0000"/>
                </a:solidFill>
              </a:rPr>
              <a:t>：成長總是好的，但代價如何降低？</a:t>
            </a:r>
            <a:endParaRPr lang="en-US" altLang="zh-TW" sz="2400" smtClean="0">
              <a:solidFill>
                <a:srgbClr val="FF0000"/>
              </a:solidFill>
            </a:endParaRPr>
          </a:p>
          <a:p>
            <a:pPr marL="571500" indent="-571500" eaLnBrk="1" hangingPunct="1">
              <a:lnSpc>
                <a:spcPct val="110000"/>
              </a:lnSpc>
            </a:pPr>
            <a:r>
              <a:rPr lang="zh-TW" altLang="en-US" sz="2800" smtClean="0"/>
              <a:t>上世紀的五項危機：</a:t>
            </a:r>
          </a:p>
          <a:p>
            <a:pPr marL="839788" lvl="1" indent="-495300" eaLnBrk="1" hangingPunct="1">
              <a:lnSpc>
                <a:spcPct val="110000"/>
              </a:lnSpc>
              <a:buFont typeface="Wingdings" pitchFamily="2" charset="2"/>
              <a:buAutoNum type="arabicPeriod"/>
            </a:pPr>
            <a:r>
              <a:rPr lang="zh-TW" altLang="en-US" sz="2400" smtClean="0">
                <a:solidFill>
                  <a:srgbClr val="FF0000"/>
                </a:solidFill>
              </a:rPr>
              <a:t>經濟危機</a:t>
            </a:r>
            <a:r>
              <a:rPr lang="zh-TW" altLang="en-US" sz="2400" smtClean="0"/>
              <a:t>的潛在規模不斷擴大</a:t>
            </a:r>
          </a:p>
          <a:p>
            <a:pPr marL="839788" lvl="1" indent="-495300" eaLnBrk="1" hangingPunct="1">
              <a:lnSpc>
                <a:spcPct val="110000"/>
              </a:lnSpc>
              <a:buFont typeface="Wingdings" pitchFamily="2" charset="2"/>
              <a:buAutoNum type="arabicPeriod"/>
            </a:pPr>
            <a:r>
              <a:rPr lang="zh-TW" altLang="en-US" sz="2400" smtClean="0">
                <a:solidFill>
                  <a:srgbClr val="FF0000"/>
                </a:solidFill>
              </a:rPr>
              <a:t>財富分配</a:t>
            </a:r>
            <a:r>
              <a:rPr lang="zh-TW" altLang="en-US" sz="2400" smtClean="0"/>
              <a:t>不斷擴大</a:t>
            </a:r>
          </a:p>
          <a:p>
            <a:pPr marL="839788" lvl="1" indent="-495300" eaLnBrk="1" hangingPunct="1">
              <a:lnSpc>
                <a:spcPct val="110000"/>
              </a:lnSpc>
              <a:buFont typeface="Wingdings" pitchFamily="2" charset="2"/>
              <a:buAutoNum type="arabicPeriod"/>
            </a:pPr>
            <a:r>
              <a:rPr lang="zh-TW" altLang="en-US" sz="2400" smtClean="0"/>
              <a:t>富裕帶來更大的</a:t>
            </a:r>
            <a:r>
              <a:rPr lang="zh-TW" altLang="en-US" sz="2400" smtClean="0">
                <a:solidFill>
                  <a:srgbClr val="FF0000"/>
                </a:solidFill>
              </a:rPr>
              <a:t>不滿足</a:t>
            </a:r>
            <a:endParaRPr lang="zh-TW" altLang="en-US" sz="2000" smtClean="0">
              <a:solidFill>
                <a:srgbClr val="FF0000"/>
              </a:solidFill>
            </a:endParaRPr>
          </a:p>
          <a:p>
            <a:pPr marL="839788" lvl="1" indent="-495300" eaLnBrk="1" hangingPunct="1">
              <a:lnSpc>
                <a:spcPct val="110000"/>
              </a:lnSpc>
              <a:buFont typeface="Wingdings" pitchFamily="2" charset="2"/>
              <a:buAutoNum type="arabicPeriod"/>
            </a:pPr>
            <a:r>
              <a:rPr lang="zh-TW" altLang="en-US" sz="2400" smtClean="0"/>
              <a:t>地球</a:t>
            </a:r>
            <a:r>
              <a:rPr lang="zh-TW" altLang="en-US" sz="2400" smtClean="0">
                <a:solidFill>
                  <a:srgbClr val="FF0000"/>
                </a:solidFill>
              </a:rPr>
              <a:t>資源與生態</a:t>
            </a:r>
            <a:r>
              <a:rPr lang="zh-TW" altLang="en-US" sz="2400" smtClean="0"/>
              <a:t>不勝負荷</a:t>
            </a:r>
          </a:p>
          <a:p>
            <a:pPr marL="839788" lvl="1" indent="-495300" eaLnBrk="1" hangingPunct="1">
              <a:lnSpc>
                <a:spcPct val="110000"/>
              </a:lnSpc>
              <a:buFont typeface="Wingdings" pitchFamily="2" charset="2"/>
              <a:buAutoNum type="arabicPeriod"/>
            </a:pPr>
            <a:r>
              <a:rPr lang="zh-TW" altLang="en-US" sz="2400" smtClean="0"/>
              <a:t>厚德載物的</a:t>
            </a:r>
            <a:r>
              <a:rPr lang="zh-TW" altLang="en-US" sz="2400" smtClean="0">
                <a:solidFill>
                  <a:srgbClr val="FF0000"/>
                </a:solidFill>
              </a:rPr>
              <a:t>美德</a:t>
            </a:r>
            <a:r>
              <a:rPr lang="zh-TW" altLang="en-US" sz="2400" smtClean="0"/>
              <a:t>快速喪失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版面配置區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zh-TW" altLang="en-US"/>
              <a:t>黃春興 經濟成長與消費理論</a:t>
            </a:r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2012/05/25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0C63E0-A41A-4FFD-9E54-3DE74E4E6842}" type="slidenum">
              <a:rPr lang="en-US" altLang="zh-TW"/>
              <a:pPr>
                <a:defRPr/>
              </a:pPr>
              <a:t>5</a:t>
            </a:fld>
            <a:endParaRPr lang="en-US" altLang="zh-TW"/>
          </a:p>
        </p:txBody>
      </p:sp>
      <p:sp>
        <p:nvSpPr>
          <p:cNvPr id="81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4400" b="1" smtClean="0"/>
              <a:t>二</a:t>
            </a:r>
            <a:r>
              <a:rPr lang="en-US" altLang="zh-TW" sz="4400" b="1" smtClean="0"/>
              <a:t>﹑</a:t>
            </a:r>
            <a:r>
              <a:rPr lang="zh-TW" altLang="en-US" sz="4400" b="1" smtClean="0"/>
              <a:t>反自由經濟的運動</a:t>
            </a:r>
          </a:p>
        </p:txBody>
      </p:sp>
      <p:sp>
        <p:nvSpPr>
          <p:cNvPr id="81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196975"/>
            <a:ext cx="8532812" cy="4862513"/>
          </a:xfrm>
        </p:spPr>
        <p:txBody>
          <a:bodyPr/>
          <a:lstStyle/>
          <a:p>
            <a:pPr marL="571500" indent="-571500" eaLnBrk="1" hangingPunct="1">
              <a:lnSpc>
                <a:spcPct val="120000"/>
              </a:lnSpc>
            </a:pPr>
            <a:r>
              <a:rPr lang="zh-TW" altLang="en-US" sz="2800" smtClean="0"/>
              <a:t>世紀危機，啟動本世紀的反自由經濟</a:t>
            </a:r>
          </a:p>
          <a:p>
            <a:pPr marL="571500" indent="-571500" eaLnBrk="1" hangingPunct="1">
              <a:lnSpc>
                <a:spcPct val="120000"/>
              </a:lnSpc>
            </a:pPr>
            <a:r>
              <a:rPr lang="zh-TW" altLang="en-US" sz="2800" smtClean="0"/>
              <a:t>反自由經濟之「誤解三部曲」：</a:t>
            </a:r>
          </a:p>
          <a:p>
            <a:pPr marL="839788" lvl="1" indent="-495300" eaLnBrk="1" hangingPunct="1">
              <a:lnSpc>
                <a:spcPct val="120000"/>
              </a:lnSpc>
              <a:buFont typeface="Wingdings" pitchFamily="2" charset="2"/>
              <a:buAutoNum type="arabicPeriod"/>
            </a:pPr>
            <a:r>
              <a:rPr lang="zh-TW" altLang="en-US" sz="2400" smtClean="0"/>
              <a:t>自由經濟的本質是資本主義，</a:t>
            </a:r>
          </a:p>
          <a:p>
            <a:pPr marL="839788" lvl="1" indent="-495300" eaLnBrk="1" hangingPunct="1">
              <a:lnSpc>
                <a:spcPct val="120000"/>
              </a:lnSpc>
              <a:buFont typeface="Wingdings" pitchFamily="2" charset="2"/>
              <a:buAutoNum type="arabicPeriod"/>
            </a:pPr>
            <a:r>
              <a:rPr lang="zh-TW" altLang="en-US" sz="2400" smtClean="0"/>
              <a:t>資本主義必然強調</a:t>
            </a:r>
            <a:r>
              <a:rPr lang="en-US" altLang="zh-TW" sz="2400" smtClean="0"/>
              <a:t>GDP</a:t>
            </a:r>
            <a:r>
              <a:rPr lang="zh-TW" altLang="en-US" sz="2400" smtClean="0"/>
              <a:t>的成長政策，</a:t>
            </a:r>
          </a:p>
          <a:p>
            <a:pPr marL="839788" lvl="1" indent="-495300" eaLnBrk="1" hangingPunct="1">
              <a:lnSpc>
                <a:spcPct val="120000"/>
              </a:lnSpc>
              <a:buFont typeface="Wingdings" pitchFamily="2" charset="2"/>
              <a:buAutoNum type="arabicPeriod"/>
            </a:pPr>
            <a:r>
              <a:rPr lang="en-US" altLang="zh-TW" sz="2400" smtClean="0"/>
              <a:t>GDP</a:t>
            </a:r>
            <a:r>
              <a:rPr lang="zh-TW" altLang="en-US" sz="2400" smtClean="0"/>
              <a:t>成長政策導致無度的消費與貪婪。</a:t>
            </a:r>
          </a:p>
          <a:p>
            <a:pPr marL="571500" indent="-571500" eaLnBrk="1" hangingPunct="1">
              <a:lnSpc>
                <a:spcPct val="120000"/>
              </a:lnSpc>
            </a:pPr>
            <a:r>
              <a:rPr lang="zh-TW" altLang="en-US" sz="2800" smtClean="0"/>
              <a:t>反對無度的消費與貪婪</a:t>
            </a:r>
            <a:r>
              <a:rPr lang="en-US" altLang="zh-TW" sz="2800" smtClean="0"/>
              <a:t>……</a:t>
            </a:r>
            <a:r>
              <a:rPr lang="zh-TW" altLang="en-US" sz="2800" smtClean="0"/>
              <a:t>就得反對自由經濟。</a:t>
            </a:r>
          </a:p>
          <a:p>
            <a:pPr marL="571500" indent="-571500" eaLnBrk="1" hangingPunct="1">
              <a:lnSpc>
                <a:spcPct val="120000"/>
              </a:lnSpc>
            </a:pPr>
            <a:r>
              <a:rPr lang="zh-TW" altLang="en-US" sz="2800" smtClean="0">
                <a:solidFill>
                  <a:srgbClr val="FF0000"/>
                </a:solidFill>
              </a:rPr>
              <a:t>但，自由經濟的本質：反對政府干預經濟活動，包括政府的經濟成長政策</a:t>
            </a:r>
            <a:r>
              <a:rPr lang="zh-TW" altLang="en-US" sz="2800" smtClean="0"/>
              <a:t>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版面配置區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zh-TW" altLang="en-US"/>
              <a:t>黃春興 經濟成長與消費理論</a:t>
            </a:r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2012/05/25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A4774A-55EF-4DBD-A189-16592619063E}" type="slidenum">
              <a:rPr lang="en-US" altLang="zh-TW"/>
              <a:pPr>
                <a:defRPr/>
              </a:pPr>
              <a:t>6</a:t>
            </a:fld>
            <a:endParaRPr lang="en-US" altLang="zh-TW"/>
          </a:p>
        </p:txBody>
      </p:sp>
      <p:sp>
        <p:nvSpPr>
          <p:cNvPr id="92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4400" b="1" smtClean="0"/>
              <a:t>二</a:t>
            </a:r>
            <a:r>
              <a:rPr lang="en-US" altLang="zh-TW" sz="4400" b="1" smtClean="0"/>
              <a:t>﹑</a:t>
            </a:r>
            <a:r>
              <a:rPr lang="zh-TW" altLang="en-US" sz="4400" b="1" smtClean="0"/>
              <a:t>反自由經濟的運動</a:t>
            </a:r>
            <a:r>
              <a:rPr lang="en-US" altLang="zh-TW" sz="2800" b="1" smtClean="0">
                <a:latin typeface="Arial" charset="0"/>
              </a:rPr>
              <a:t>…</a:t>
            </a:r>
            <a:r>
              <a:rPr lang="en-US" altLang="zh-TW" sz="4400" b="1" smtClean="0"/>
              <a:t>2</a:t>
            </a:r>
          </a:p>
        </p:txBody>
      </p:sp>
      <p:sp>
        <p:nvSpPr>
          <p:cNvPr id="92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125538"/>
            <a:ext cx="8496300" cy="5111750"/>
          </a:xfrm>
        </p:spPr>
        <p:txBody>
          <a:bodyPr/>
          <a:lstStyle/>
          <a:p>
            <a:pPr marL="571500" indent="-571500" eaLnBrk="1" hangingPunct="1">
              <a:lnSpc>
                <a:spcPct val="120000"/>
              </a:lnSpc>
            </a:pPr>
            <a:r>
              <a:rPr lang="zh-TW" altLang="en-US" sz="2800" b="1" smtClean="0"/>
              <a:t>反自由經濟形成的</a:t>
            </a:r>
            <a:r>
              <a:rPr lang="zh-TW" altLang="en-US" sz="2800" b="1" smtClean="0">
                <a:solidFill>
                  <a:srgbClr val="FF0000"/>
                </a:solidFill>
              </a:rPr>
              <a:t>兩項政治經濟運動</a:t>
            </a:r>
            <a:r>
              <a:rPr lang="zh-TW" altLang="en-US" sz="2800" b="1" smtClean="0"/>
              <a:t>：</a:t>
            </a:r>
          </a:p>
          <a:p>
            <a:pPr marL="839788" lvl="1" indent="-495300" eaLnBrk="1" hangingPunct="1">
              <a:lnSpc>
                <a:spcPct val="120000"/>
              </a:lnSpc>
              <a:buFont typeface="Wingdings" pitchFamily="2" charset="2"/>
              <a:buAutoNum type="arabicPeriod"/>
            </a:pPr>
            <a:r>
              <a:rPr lang="zh-TW" altLang="en-US" sz="2800" smtClean="0"/>
              <a:t>要求修正資本主義的生產與消費方式：</a:t>
            </a:r>
          </a:p>
          <a:p>
            <a:pPr marL="1090613" lvl="2" indent="-419100" eaLnBrk="1" hangingPunct="1">
              <a:lnSpc>
                <a:spcPct val="120000"/>
              </a:lnSpc>
            </a:pPr>
            <a:r>
              <a:rPr lang="zh-TW" altLang="en-US" sz="2400" smtClean="0"/>
              <a:t>反對以</a:t>
            </a:r>
            <a:r>
              <a:rPr lang="en-US" altLang="zh-TW" sz="2400" smtClean="0"/>
              <a:t>GDP</a:t>
            </a:r>
            <a:r>
              <a:rPr lang="zh-TW" altLang="en-US" sz="2400" smtClean="0"/>
              <a:t>作為生產指標，改以</a:t>
            </a:r>
            <a:r>
              <a:rPr lang="en-US" altLang="zh-TW" sz="2400" smtClean="0"/>
              <a:t>Green GDP</a:t>
            </a:r>
            <a:r>
              <a:rPr lang="zh-TW" altLang="en-US" sz="2400" smtClean="0"/>
              <a:t>、</a:t>
            </a:r>
            <a:r>
              <a:rPr lang="en-US" altLang="zh-TW" sz="2400" smtClean="0"/>
              <a:t>HDI</a:t>
            </a:r>
            <a:r>
              <a:rPr lang="zh-TW" altLang="en-US" sz="2400" smtClean="0"/>
              <a:t>、</a:t>
            </a:r>
            <a:r>
              <a:rPr lang="en-US" altLang="zh-TW" sz="2400" smtClean="0"/>
              <a:t>GDH</a:t>
            </a:r>
          </a:p>
          <a:p>
            <a:pPr marL="1090613" lvl="2" indent="-419100" eaLnBrk="1" hangingPunct="1">
              <a:lnSpc>
                <a:spcPct val="120000"/>
              </a:lnSpc>
            </a:pPr>
            <a:r>
              <a:rPr lang="zh-TW" altLang="en-US" sz="2400" smtClean="0"/>
              <a:t>回歸儉樸生活、環保運動興起。</a:t>
            </a:r>
          </a:p>
          <a:p>
            <a:pPr marL="839788" lvl="1" indent="-495300" eaLnBrk="1" hangingPunct="1">
              <a:lnSpc>
                <a:spcPct val="120000"/>
              </a:lnSpc>
              <a:buFont typeface="Wingdings" pitchFamily="2" charset="2"/>
              <a:buAutoNum type="arabicPeriod"/>
            </a:pPr>
            <a:r>
              <a:rPr lang="zh-TW" altLang="en-US" sz="2800" smtClean="0"/>
              <a:t>社會主義的重新抬頭：</a:t>
            </a:r>
          </a:p>
          <a:p>
            <a:pPr marL="1090613" lvl="2" indent="-419100" eaLnBrk="1" hangingPunct="1">
              <a:lnSpc>
                <a:spcPct val="120000"/>
              </a:lnSpc>
            </a:pPr>
            <a:r>
              <a:rPr lang="zh-TW" altLang="en-US" sz="2400" smtClean="0"/>
              <a:t>要求擴大政府職能</a:t>
            </a:r>
          </a:p>
          <a:p>
            <a:pPr marL="1090613" lvl="2" indent="-419100" eaLnBrk="1" hangingPunct="1">
              <a:lnSpc>
                <a:spcPct val="120000"/>
              </a:lnSpc>
            </a:pPr>
            <a:r>
              <a:rPr lang="zh-TW" altLang="en-US" sz="2400" smtClean="0"/>
              <a:t>佔領華爾街、課富人稅</a:t>
            </a:r>
          </a:p>
          <a:p>
            <a:pPr marL="1090613" lvl="2" indent="-419100" eaLnBrk="1" hangingPunct="1">
              <a:lnSpc>
                <a:spcPct val="120000"/>
              </a:lnSpc>
            </a:pPr>
            <a:r>
              <a:rPr lang="zh-TW" altLang="en-US" sz="2400" smtClean="0"/>
              <a:t>環保運動走向社會主義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版面配置區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zh-TW" altLang="en-US"/>
              <a:t>黃春興 經濟成長與消費理論</a:t>
            </a:r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2012/05/25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B77FC1-0789-46B7-9209-F19DBEF870C6}" type="slidenum">
              <a:rPr lang="en-US" altLang="zh-TW"/>
              <a:pPr>
                <a:defRPr/>
              </a:pPr>
              <a:t>7</a:t>
            </a:fld>
            <a:endParaRPr lang="en-US" altLang="zh-TW"/>
          </a:p>
        </p:txBody>
      </p:sp>
      <p:sp>
        <p:nvSpPr>
          <p:cNvPr id="102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4400" b="1" smtClean="0"/>
              <a:t>三</a:t>
            </a:r>
            <a:r>
              <a:rPr lang="en-US" altLang="zh-TW" sz="4400" b="1" smtClean="0"/>
              <a:t>﹑</a:t>
            </a:r>
            <a:r>
              <a:rPr lang="zh-TW" altLang="en-US" sz="4400" b="1" smtClean="0"/>
              <a:t>危機背後的理論缺失</a:t>
            </a:r>
          </a:p>
        </p:txBody>
      </p:sp>
      <p:sp>
        <p:nvSpPr>
          <p:cNvPr id="102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196975"/>
            <a:ext cx="8208962" cy="4646613"/>
          </a:xfrm>
        </p:spPr>
        <p:txBody>
          <a:bodyPr/>
          <a:lstStyle/>
          <a:p>
            <a:pPr marL="571500" indent="-571500" eaLnBrk="1" hangingPunct="1">
              <a:lnSpc>
                <a:spcPct val="140000"/>
              </a:lnSpc>
            </a:pPr>
            <a:r>
              <a:rPr lang="zh-TW" altLang="en-US" sz="2800" smtClean="0"/>
              <a:t>世紀危機來自凱因斯的宏觀經濟理論：</a:t>
            </a:r>
          </a:p>
          <a:p>
            <a:pPr marL="839788" lvl="1" indent="-495300" eaLnBrk="1" hangingPunct="1">
              <a:lnSpc>
                <a:spcPct val="140000"/>
              </a:lnSpc>
            </a:pPr>
            <a:r>
              <a:rPr lang="zh-TW" altLang="en-US" sz="2800" smtClean="0"/>
              <a:t>節儉的矛盾、鼓勵消費</a:t>
            </a:r>
          </a:p>
          <a:p>
            <a:pPr marL="839788" lvl="1" indent="-495300" eaLnBrk="1" hangingPunct="1">
              <a:lnSpc>
                <a:spcPct val="140000"/>
              </a:lnSpc>
            </a:pPr>
            <a:r>
              <a:rPr lang="zh-TW" altLang="en-US" sz="2800" smtClean="0"/>
              <a:t>擴張性財政政策，利用乘數效果，目標仍在消費，但依舊指向</a:t>
            </a:r>
            <a:r>
              <a:rPr lang="en-US" altLang="zh-TW" sz="2800" smtClean="0"/>
              <a:t>GDP</a:t>
            </a:r>
            <a:r>
              <a:rPr lang="zh-TW" altLang="en-US" sz="2800" smtClean="0"/>
              <a:t>的經濟成長</a:t>
            </a:r>
          </a:p>
          <a:p>
            <a:pPr marL="571500" indent="-571500" eaLnBrk="1" hangingPunct="1">
              <a:lnSpc>
                <a:spcPct val="140000"/>
              </a:lnSpc>
            </a:pPr>
            <a:r>
              <a:rPr lang="zh-TW" altLang="en-US" sz="2800" b="1" smtClean="0">
                <a:solidFill>
                  <a:srgbClr val="FF0000"/>
                </a:solidFill>
              </a:rPr>
              <a:t>本文是以奧地利經濟理論為基礎的理論回應。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版面配置區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zh-TW" altLang="en-US"/>
              <a:t>黃春興 經濟成長與消費理論</a:t>
            </a:r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2012/05/25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E0AAC3-2AF2-41A4-8930-A430C250B8EA}" type="slidenum">
              <a:rPr lang="en-US" altLang="zh-TW"/>
              <a:pPr>
                <a:defRPr/>
              </a:pPr>
              <a:t>8</a:t>
            </a:fld>
            <a:endParaRPr lang="en-US" altLang="zh-TW"/>
          </a:p>
        </p:txBody>
      </p:sp>
      <p:sp>
        <p:nvSpPr>
          <p:cNvPr id="112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4400" b="1" smtClean="0"/>
              <a:t>三</a:t>
            </a:r>
            <a:r>
              <a:rPr lang="en-US" altLang="zh-TW" sz="4400" b="1" smtClean="0"/>
              <a:t>﹑</a:t>
            </a:r>
            <a:r>
              <a:rPr lang="zh-TW" altLang="en-US" sz="4400" b="1" smtClean="0"/>
              <a:t>危機背後的理論缺失</a:t>
            </a:r>
            <a:r>
              <a:rPr lang="en-US" altLang="zh-TW" sz="2800" b="1" smtClean="0">
                <a:latin typeface="Arial" charset="0"/>
              </a:rPr>
              <a:t>…</a:t>
            </a:r>
            <a:r>
              <a:rPr lang="en-US" altLang="zh-TW" sz="4400" b="1" smtClean="0"/>
              <a:t>2</a:t>
            </a:r>
          </a:p>
        </p:txBody>
      </p:sp>
      <p:sp>
        <p:nvSpPr>
          <p:cNvPr id="112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196975"/>
            <a:ext cx="8218487" cy="4862513"/>
          </a:xfrm>
        </p:spPr>
        <p:txBody>
          <a:bodyPr/>
          <a:lstStyle/>
          <a:p>
            <a:pPr marL="571500" indent="-571500" eaLnBrk="1" hangingPunct="1">
              <a:lnSpc>
                <a:spcPct val="120000"/>
              </a:lnSpc>
            </a:pPr>
            <a:r>
              <a:rPr lang="zh-TW" altLang="en-US" sz="2800" b="1" smtClean="0"/>
              <a:t>宏觀理論的缺失</a:t>
            </a:r>
          </a:p>
          <a:p>
            <a:pPr marL="839788" lvl="1" indent="-495300" eaLnBrk="1" hangingPunct="1">
              <a:lnSpc>
                <a:spcPct val="120000"/>
              </a:lnSpc>
              <a:buFont typeface="Wingdings" pitchFamily="2" charset="2"/>
              <a:buAutoNum type="arabicPeriod"/>
            </a:pPr>
            <a:r>
              <a:rPr lang="zh-TW" altLang="en-US" sz="2800" smtClean="0"/>
              <a:t>缺欠消費知識的消費理論：</a:t>
            </a:r>
          </a:p>
          <a:p>
            <a:pPr marL="1090613" lvl="2" indent="-419100" eaLnBrk="1" hangingPunct="1">
              <a:lnSpc>
                <a:spcPct val="120000"/>
              </a:lnSpc>
            </a:pPr>
            <a:r>
              <a:rPr lang="zh-TW" altLang="en-US" sz="2800" smtClean="0"/>
              <a:t>強調消費數量，衍生以低利率刺激投資和大量製造的經濟活動。</a:t>
            </a:r>
          </a:p>
          <a:p>
            <a:pPr marL="839788" lvl="1" indent="-495300" eaLnBrk="1" hangingPunct="1">
              <a:lnSpc>
                <a:spcPct val="120000"/>
              </a:lnSpc>
              <a:buFont typeface="Wingdings" pitchFamily="2" charset="2"/>
              <a:buAutoNum type="arabicPeriod"/>
            </a:pPr>
            <a:r>
              <a:rPr lang="zh-TW" altLang="en-US" sz="2800" smtClean="0"/>
              <a:t>誤解人力資本的生產函數：</a:t>
            </a:r>
          </a:p>
          <a:p>
            <a:pPr marL="1090613" lvl="2" indent="-419100" eaLnBrk="1" hangingPunct="1">
              <a:lnSpc>
                <a:spcPct val="120000"/>
              </a:lnSpc>
            </a:pPr>
            <a:r>
              <a:rPr lang="zh-TW" altLang="en-US" sz="2800" smtClean="0"/>
              <a:t>同質的勞動市場，導致競爭市場的低薪資。</a:t>
            </a:r>
          </a:p>
          <a:p>
            <a:pPr marL="1090613" lvl="2" indent="-419100" eaLnBrk="1" hangingPunct="1">
              <a:lnSpc>
                <a:spcPct val="120000"/>
              </a:lnSpc>
            </a:pPr>
            <a:r>
              <a:rPr lang="zh-TW" altLang="en-US" sz="2800" smtClean="0"/>
              <a:t>資本對勞動力的取代。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版面配置區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zh-TW" altLang="en-US"/>
              <a:t>黃春興 經濟成長與消費理論</a:t>
            </a:r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2012/05/25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4886EA-D789-4F31-8F59-C1FC8032E36F}" type="slidenum">
              <a:rPr lang="en-US" altLang="zh-TW"/>
              <a:pPr>
                <a:defRPr/>
              </a:pPr>
              <a:t>9</a:t>
            </a:fld>
            <a:endParaRPr lang="en-US" altLang="zh-TW"/>
          </a:p>
        </p:txBody>
      </p:sp>
      <p:sp>
        <p:nvSpPr>
          <p:cNvPr id="122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4400" b="1" smtClean="0"/>
              <a:t>三</a:t>
            </a:r>
            <a:r>
              <a:rPr lang="en-US" altLang="zh-TW" sz="4400" b="1" smtClean="0"/>
              <a:t>﹑</a:t>
            </a:r>
            <a:r>
              <a:rPr lang="zh-TW" altLang="en-US" sz="4400" b="1" smtClean="0"/>
              <a:t>危機背後的理論缺失</a:t>
            </a:r>
            <a:r>
              <a:rPr lang="en-US" altLang="zh-TW" sz="2800" b="1" smtClean="0">
                <a:latin typeface="Arial" charset="0"/>
              </a:rPr>
              <a:t>…</a:t>
            </a:r>
            <a:r>
              <a:rPr lang="en-US" altLang="zh-TW" sz="4400" b="1" smtClean="0"/>
              <a:t>3</a:t>
            </a:r>
          </a:p>
        </p:txBody>
      </p:sp>
      <p:sp>
        <p:nvSpPr>
          <p:cNvPr id="122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196975"/>
            <a:ext cx="7499350" cy="4573588"/>
          </a:xfrm>
        </p:spPr>
        <p:txBody>
          <a:bodyPr/>
          <a:lstStyle/>
          <a:p>
            <a:pPr marL="571500" indent="-571500" eaLnBrk="1" hangingPunct="1">
              <a:lnSpc>
                <a:spcPct val="120000"/>
              </a:lnSpc>
            </a:pPr>
            <a:r>
              <a:rPr lang="zh-TW" altLang="en-US" sz="2800" smtClean="0"/>
              <a:t>宏觀政策的缺失：</a:t>
            </a:r>
          </a:p>
          <a:p>
            <a:pPr marL="839788" lvl="1" indent="-495300" eaLnBrk="1" hangingPunct="1">
              <a:lnSpc>
                <a:spcPct val="120000"/>
              </a:lnSpc>
              <a:buFont typeface="Wingdings" pitchFamily="2" charset="2"/>
              <a:buAutoNum type="arabicPeriod"/>
            </a:pPr>
            <a:r>
              <a:rPr lang="zh-TW" altLang="en-US" sz="2800" smtClean="0"/>
              <a:t>以總合目標作為政策目標：</a:t>
            </a:r>
          </a:p>
          <a:p>
            <a:pPr marL="1090613" lvl="2" indent="-419100" eaLnBrk="1" hangingPunct="1">
              <a:lnSpc>
                <a:spcPct val="120000"/>
              </a:lnSpc>
            </a:pPr>
            <a:r>
              <a:rPr lang="zh-TW" altLang="en-US" sz="2800" smtClean="0"/>
              <a:t>總合由分項構成，政府尋找政策成本低的分項，如以 </a:t>
            </a:r>
            <a:r>
              <a:rPr lang="en-US" altLang="zh-TW" sz="2800" smtClean="0"/>
              <a:t>G </a:t>
            </a:r>
            <a:r>
              <a:rPr lang="zh-TW" altLang="en-US" sz="2800" smtClean="0"/>
              <a:t>或 </a:t>
            </a:r>
            <a:r>
              <a:rPr lang="en-US" altLang="zh-TW" sz="2800" smtClean="0"/>
              <a:t>C </a:t>
            </a:r>
            <a:r>
              <a:rPr lang="zh-TW" altLang="en-US" sz="2800" smtClean="0"/>
              <a:t>替代 </a:t>
            </a:r>
            <a:r>
              <a:rPr lang="en-US" altLang="zh-TW" sz="2800" smtClean="0"/>
              <a:t>I</a:t>
            </a:r>
            <a:r>
              <a:rPr lang="zh-TW" altLang="en-US" sz="2800" smtClean="0"/>
              <a:t>。</a:t>
            </a:r>
          </a:p>
          <a:p>
            <a:pPr marL="1090613" lvl="2" indent="-419100" eaLnBrk="1" hangingPunct="1">
              <a:lnSpc>
                <a:spcPct val="120000"/>
              </a:lnSpc>
            </a:pPr>
            <a:r>
              <a:rPr lang="zh-TW" altLang="en-US" sz="2800" smtClean="0"/>
              <a:t>追求同質消費的政策成本低於異質消費。</a:t>
            </a:r>
          </a:p>
          <a:p>
            <a:pPr marL="839788" lvl="1" indent="-495300" eaLnBrk="1" hangingPunct="1">
              <a:lnSpc>
                <a:spcPct val="120000"/>
              </a:lnSpc>
              <a:buFont typeface="Wingdings" pitchFamily="2" charset="2"/>
              <a:buAutoNum type="arabicPeriod"/>
            </a:pPr>
            <a:r>
              <a:rPr lang="zh-TW" altLang="en-US" sz="2800" smtClean="0"/>
              <a:t>以物價上漲率定義通貨膨脹：</a:t>
            </a:r>
          </a:p>
          <a:p>
            <a:pPr marL="1090613" lvl="2" indent="-419100" eaLnBrk="1" hangingPunct="1">
              <a:lnSpc>
                <a:spcPct val="120000"/>
              </a:lnSpc>
            </a:pPr>
            <a:r>
              <a:rPr lang="zh-TW" altLang="en-US" sz="2800" smtClean="0"/>
              <a:t>在</a:t>
            </a:r>
            <a:r>
              <a:rPr lang="en-US" altLang="zh-TW" sz="2800" smtClean="0"/>
              <a:t>M=kPY</a:t>
            </a:r>
            <a:r>
              <a:rPr lang="zh-TW" altLang="en-US" sz="2800" smtClean="0"/>
              <a:t>和寬鬆貨幣政策下，政府若不願見通貨膨脹，只好追求</a:t>
            </a:r>
            <a:r>
              <a:rPr lang="en-US" altLang="zh-TW" sz="2800" smtClean="0"/>
              <a:t>GDP</a:t>
            </a:r>
            <a:r>
              <a:rPr lang="zh-TW" altLang="en-US" sz="2800" smtClean="0"/>
              <a:t>成長</a:t>
            </a:r>
            <a:r>
              <a:rPr lang="zh-TW" altLang="en-US" sz="2400" smtClean="0"/>
              <a:t>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480</TotalTime>
  <Words>1231</Words>
  <Application>Microsoft Office PowerPoint</Application>
  <PresentationFormat>如螢幕大小 (4:3)</PresentationFormat>
  <Paragraphs>183</Paragraphs>
  <Slides>17</Slides>
  <Notes>0</Notes>
  <HiddenSlides>0</HiddenSlides>
  <MMClips>0</MMClips>
  <ScaleCrop>false</ScaleCrop>
  <HeadingPairs>
    <vt:vector size="8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17</vt:i4>
      </vt:variant>
    </vt:vector>
  </HeadingPairs>
  <TitlesOfParts>
    <vt:vector size="25" baseType="lpstr">
      <vt:lpstr>Arial</vt:lpstr>
      <vt:lpstr>新細明體</vt:lpstr>
      <vt:lpstr>Garamond</vt:lpstr>
      <vt:lpstr>Wingdings</vt:lpstr>
      <vt:lpstr>標楷體</vt:lpstr>
      <vt:lpstr>Times New Roman</vt:lpstr>
      <vt:lpstr>Edge</vt:lpstr>
      <vt:lpstr>Microsoft Word 圖片</vt:lpstr>
      <vt:lpstr>經濟成長與消費理論</vt:lpstr>
      <vt:lpstr>内容</vt:lpstr>
      <vt:lpstr>一、世紀危機</vt:lpstr>
      <vt:lpstr>一、世紀危機 …2</vt:lpstr>
      <vt:lpstr>二﹑反自由經濟的運動</vt:lpstr>
      <vt:lpstr>二﹑反自由經濟的運動…2</vt:lpstr>
      <vt:lpstr>三﹑危機背後的理論缺失</vt:lpstr>
      <vt:lpstr>三﹑危機背後的理論缺失…2</vt:lpstr>
      <vt:lpstr>三﹑危機背後的理論缺失…3</vt:lpstr>
      <vt:lpstr>四﹑重建消費理論</vt:lpstr>
      <vt:lpstr>四﹑重建消費理論…2</vt:lpstr>
      <vt:lpstr>四﹑重建消費理論…3</vt:lpstr>
      <vt:lpstr>四﹑重建消費理論…3</vt:lpstr>
      <vt:lpstr>四﹑重建消費理論…4</vt:lpstr>
      <vt:lpstr>五﹑經濟成長</vt:lpstr>
      <vt:lpstr>五﹑經濟成長…2</vt:lpstr>
      <vt:lpstr>六﹑結論</vt:lpstr>
    </vt:vector>
  </TitlesOfParts>
  <Company>SANXIA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經濟成長與消費理論</dc:title>
  <dc:creator>HCS</dc:creator>
  <cp:lastModifiedBy>CS</cp:lastModifiedBy>
  <cp:revision>42</cp:revision>
  <dcterms:created xsi:type="dcterms:W3CDTF">2012-05-22T22:18:17Z</dcterms:created>
  <dcterms:modified xsi:type="dcterms:W3CDTF">2013-10-29T21:59:54Z</dcterms:modified>
</cp:coreProperties>
</file>